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</p:sldMasterIdLst>
  <p:notesMasterIdLst>
    <p:notesMasterId r:id="rId61"/>
  </p:notesMasterIdLst>
  <p:sldIdLst>
    <p:sldId id="258" r:id="rId2"/>
    <p:sldId id="259" r:id="rId3"/>
    <p:sldId id="330" r:id="rId4"/>
    <p:sldId id="331" r:id="rId5"/>
    <p:sldId id="262" r:id="rId6"/>
    <p:sldId id="260" r:id="rId7"/>
    <p:sldId id="263" r:id="rId8"/>
    <p:sldId id="322" r:id="rId9"/>
    <p:sldId id="264" r:id="rId10"/>
    <p:sldId id="267" r:id="rId11"/>
    <p:sldId id="266" r:id="rId12"/>
    <p:sldId id="265" r:id="rId13"/>
    <p:sldId id="293" r:id="rId14"/>
    <p:sldId id="292" r:id="rId15"/>
    <p:sldId id="273" r:id="rId16"/>
    <p:sldId id="324" r:id="rId17"/>
    <p:sldId id="268" r:id="rId18"/>
    <p:sldId id="269" r:id="rId19"/>
    <p:sldId id="291" r:id="rId20"/>
    <p:sldId id="275" r:id="rId21"/>
    <p:sldId id="294" r:id="rId22"/>
    <p:sldId id="272" r:id="rId23"/>
    <p:sldId id="280" r:id="rId24"/>
    <p:sldId id="325" r:id="rId25"/>
    <p:sldId id="295" r:id="rId26"/>
    <p:sldId id="278" r:id="rId27"/>
    <p:sldId id="300" r:id="rId28"/>
    <p:sldId id="304" r:id="rId29"/>
    <p:sldId id="303" r:id="rId30"/>
    <p:sldId id="279" r:id="rId31"/>
    <p:sldId id="301" r:id="rId32"/>
    <p:sldId id="296" r:id="rId33"/>
    <p:sldId id="283" r:id="rId34"/>
    <p:sldId id="297" r:id="rId35"/>
    <p:sldId id="326" r:id="rId36"/>
    <p:sldId id="327" r:id="rId37"/>
    <p:sldId id="284" r:id="rId38"/>
    <p:sldId id="302" r:id="rId39"/>
    <p:sldId id="305" r:id="rId40"/>
    <p:sldId id="332" r:id="rId41"/>
    <p:sldId id="298" r:id="rId42"/>
    <p:sldId id="308" r:id="rId43"/>
    <p:sldId id="309" r:id="rId44"/>
    <p:sldId id="307" r:id="rId45"/>
    <p:sldId id="329" r:id="rId46"/>
    <p:sldId id="285" r:id="rId47"/>
    <p:sldId id="311" r:id="rId48"/>
    <p:sldId id="312" r:id="rId49"/>
    <p:sldId id="315" r:id="rId50"/>
    <p:sldId id="314" r:id="rId51"/>
    <p:sldId id="328" r:id="rId52"/>
    <p:sldId id="316" r:id="rId53"/>
    <p:sldId id="287" r:id="rId54"/>
    <p:sldId id="317" r:id="rId55"/>
    <p:sldId id="288" r:id="rId56"/>
    <p:sldId id="318" r:id="rId57"/>
    <p:sldId id="333" r:id="rId58"/>
    <p:sldId id="319" r:id="rId59"/>
    <p:sldId id="320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19" autoAdjust="0"/>
    <p:restoredTop sz="91781" autoAdjust="0"/>
  </p:normalViewPr>
  <p:slideViewPr>
    <p:cSldViewPr snapToGrid="0" snapToObjects="1" showGuides="1">
      <p:cViewPr>
        <p:scale>
          <a:sx n="71" d="100"/>
          <a:sy n="71" d="100"/>
        </p:scale>
        <p:origin x="912" y="240"/>
      </p:cViewPr>
      <p:guideLst/>
    </p:cSldViewPr>
  </p:slideViewPr>
  <p:outlineViewPr>
    <p:cViewPr>
      <p:scale>
        <a:sx n="33" d="100"/>
        <a:sy n="33" d="100"/>
      </p:scale>
      <p:origin x="0" y="-7594"/>
    </p:cViewPr>
  </p:outlineViewPr>
  <p:notesTextViewPr>
    <p:cViewPr>
      <p:scale>
        <a:sx n="55" d="100"/>
        <a:sy n="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19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63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Comment: the point of the </a:t>
            </a:r>
            <a:r>
              <a:rPr lang="en-US" dirty="0" err="1"/>
              <a:t>seperable</a:t>
            </a:r>
            <a:r>
              <a:rPr lang="en-US" dirty="0"/>
              <a:t> case is that the invasion loss can be made zero and we’re just arguing about norms, and the best we can do (0 loss) is to put 1 and -1 on each class. Regularization can help even in the </a:t>
            </a:r>
            <a:r>
              <a:rPr lang="en-US" dirty="0" err="1"/>
              <a:t>seperable</a:t>
            </a:r>
            <a:r>
              <a:rPr lang="en-US" dirty="0"/>
              <a:t> case, since full separation is chasing minimum training loss at the expense of generalization.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53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what will happen if we give a non-</a:t>
            </a:r>
            <a:r>
              <a:rPr lang="en-US" dirty="0" err="1"/>
              <a:t>seperable</a:t>
            </a:r>
            <a:r>
              <a:rPr lang="en-US" dirty="0"/>
              <a:t> problem and jack C way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32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dirty="0"/>
              <a:t>Important choice: minimize quadratic </a:t>
            </a:r>
            <a:r>
              <a:rPr lang="en-US" sz="1200" dirty="0" err="1"/>
              <a:t>st</a:t>
            </a:r>
            <a:r>
              <a:rPr lang="en-US" sz="1200" dirty="0"/>
              <a:t> affine, other way could be more complex (but interesting).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dirty="0"/>
              <a:t>The optimization view definitely came first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08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This is exactly like not having a demon. We can think through the problem alone and try to solve it, or imagine a demon will charge us infinity dollars per violated constraint and try to solve in those conditions</a:t>
            </a:r>
          </a:p>
          <a:p>
            <a:pPr marL="228600" indent="-228600">
              <a:buAutoNum type="arabicPeriod"/>
            </a:pPr>
            <a:r>
              <a:rPr lang="en-US" dirty="0" err="1"/>
              <a:t>Faccist</a:t>
            </a:r>
            <a:r>
              <a:rPr lang="en-US" dirty="0"/>
              <a:t> to capitalist transition. Instead of demanding constraint obeying, we charge/reward for keeping them. The demon  thing is only needed to stop non-solutions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75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F3109CC-7769-4D58-9994-219CE448D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spending the minus sign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Protip</a:t>
            </a:r>
            <a:r>
              <a:rPr lang="en-US" dirty="0"/>
              <a:t>: anyone who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44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6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1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6.png"/><Relationship Id="rId21" Type="http://schemas.openxmlformats.org/officeDocument/2006/relationships/image" Target="../media/image39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2.png"/><Relationship Id="rId32" Type="http://schemas.openxmlformats.org/officeDocument/2006/relationships/image" Target="../media/image130.png"/><Relationship Id="rId28" Type="http://schemas.openxmlformats.org/officeDocument/2006/relationships/image" Target="../media/image47.png"/><Relationship Id="rId23" Type="http://schemas.openxmlformats.org/officeDocument/2006/relationships/image" Target="../media/image41.png"/><Relationship Id="rId31" Type="http://schemas.openxmlformats.org/officeDocument/2006/relationships/image" Target="../media/image11.png"/><Relationship Id="rId27" Type="http://schemas.openxmlformats.org/officeDocument/2006/relationships/image" Target="../media/image13.png"/><Relationship Id="rId22" Type="http://schemas.openxmlformats.org/officeDocument/2006/relationships/image" Target="../media/image40.png"/><Relationship Id="rId30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0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image" Target="../media/image37.png"/><Relationship Id="rId9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8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8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8.pn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50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5.png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3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63.png"/><Relationship Id="rId4" Type="http://schemas.openxmlformats.org/officeDocument/2006/relationships/image" Target="../media/image72.png"/><Relationship Id="rId9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8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Section 9: Support Vector Machines</a:t>
            </a:r>
            <a:br>
              <a:rPr lang="en-US" dirty="0"/>
            </a:br>
            <a:r>
              <a:rPr lang="en-US" sz="2400" dirty="0"/>
              <a:t>Prepared &amp; Presented by Will Claybaugh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3714860-2C31-49FE-A505-02951FA1B3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3416" y="1177757"/>
                <a:ext cx="10782851" cy="65263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Via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define an output at each point of input space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3714860-2C31-49FE-A505-02951FA1B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6" y="1177757"/>
                <a:ext cx="10782851" cy="652633"/>
              </a:xfrm>
              <a:prstGeom prst="rect">
                <a:avLst/>
              </a:prstGeom>
              <a:blipFill>
                <a:blip r:embed="rId2"/>
                <a:stretch>
                  <a:fillRect l="-1018" t="-8411" b="-6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0E7BF4A-9F15-4DFC-ACD8-E2B15DE15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3308308" cy="767276"/>
          </a:xfrm>
        </p:spPr>
        <p:txBody>
          <a:bodyPr/>
          <a:lstStyle/>
          <a:p>
            <a:r>
              <a:rPr lang="en-US" dirty="0"/>
              <a:t>Key Concept #1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7830F5-9C7C-4AD5-B81A-BB9D6CE328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6" y="2024340"/>
                <a:ext cx="6938983" cy="395396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This is our first key quantity, and will live in our ‘reminder corner’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gives us:</a:t>
                </a:r>
                <a:endParaRPr lang="en-US" b="0" dirty="0"/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The rule </a:t>
                </a:r>
                <a:r>
                  <a:rPr lang="en-US" dirty="0"/>
                  <a:t>to </a:t>
                </a:r>
                <a:r>
                  <a:rPr lang="en-US" b="0" dirty="0"/>
                  <a:t>classify test points: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is + classify as +; if - classify as -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A new measure of distance [from the decision boundary in units of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]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We [arbitrarily] define +1 and -1 as the margin for a 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(bundle)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7830F5-9C7C-4AD5-B81A-BB9D6CE328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6" y="2024340"/>
                <a:ext cx="6938983" cy="3953963"/>
              </a:xfrm>
              <a:blipFill>
                <a:blip r:embed="rId3"/>
                <a:stretch>
                  <a:fillRect l="-1582" t="-1387" r="-791" b="-5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5968B-97F5-47C7-877D-6716E735A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10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BCE1431-E151-45C8-A06E-D3E9389A4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051" y="2248867"/>
            <a:ext cx="4837897" cy="362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E7B3758-5B9C-4422-926E-D02A783DAADF}"/>
                  </a:ext>
                </a:extLst>
              </p:cNvPr>
              <p:cNvSpPr/>
              <p:nvPr/>
            </p:nvSpPr>
            <p:spPr>
              <a:xfrm>
                <a:off x="9093796" y="1931403"/>
                <a:ext cx="19097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800" dirty="0"/>
                  <a:t>   =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E7B3758-5B9C-4422-926E-D02A783DAA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96" y="1931403"/>
                <a:ext cx="1909754" cy="523220"/>
              </a:xfrm>
              <a:prstGeom prst="rect">
                <a:avLst/>
              </a:prstGeom>
              <a:blipFill>
                <a:blip r:embed="rId7"/>
                <a:stretch>
                  <a:fillRect t="-11628" r="-5431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E6D8A2B-9560-4CB2-8D7F-BCE3DED5DDC9}"/>
                  </a:ext>
                </a:extLst>
              </p:cNvPr>
              <p:cNvSpPr/>
              <p:nvPr/>
            </p:nvSpPr>
            <p:spPr>
              <a:xfrm>
                <a:off x="9067874" y="161387"/>
                <a:ext cx="27228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: Signed distance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E6D8A2B-9560-4CB2-8D7F-BCE3DED5D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874" y="161387"/>
                <a:ext cx="2722861" cy="369332"/>
              </a:xfrm>
              <a:prstGeom prst="rect">
                <a:avLst/>
              </a:prstGeom>
              <a:blipFill>
                <a:blip r:embed="rId8"/>
                <a:stretch>
                  <a:fillRect t="-11475" r="-1570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77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6445 0.16042 L -0.02565 0.00348 " pathEditMode="relative" ptsTypes="AA">
                                      <p:cBhvr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A0BC-0EA4-4A58-A3AD-3FDDF598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82B387-6070-45AA-B8E4-FB7BAC321F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765842"/>
              </a:xfrm>
            </p:spPr>
            <p:txBody>
              <a:bodyPr/>
              <a:lstStyle/>
              <a:p>
                <a:r>
                  <a:rPr lang="en-US" dirty="0"/>
                  <a:t>DEMO: </a:t>
                </a:r>
              </a:p>
              <a:p>
                <a:r>
                  <a:rPr lang="en-US" dirty="0"/>
                  <a:t>In the notebook, we manipulate w1, w2, and b to see how they affect the bundle produced</a:t>
                </a:r>
              </a:p>
              <a:p>
                <a:endParaRPr lang="en-US" dirty="0"/>
              </a:p>
              <a:p>
                <a:r>
                  <a:rPr lang="en-US" dirty="0"/>
                  <a:t>Conclusions: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control the slope of the bundle, and the larger the norm, the more tightly packed the bundle is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controls the height of the bundle, but its effect depends on the magnitude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82B387-6070-45AA-B8E4-FB7BAC321F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765842"/>
              </a:xfrm>
              <a:blipFill>
                <a:blip r:embed="rId2"/>
                <a:stretch>
                  <a:fillRect l="-1240" t="-1151" r="-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327CB-DBF1-46B2-B331-70B33B8F2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A10B1CE-97C5-47D7-B5C6-FEEFF5C9C8D5}"/>
                  </a:ext>
                </a:extLst>
              </p:cNvPr>
              <p:cNvSpPr/>
              <p:nvPr/>
            </p:nvSpPr>
            <p:spPr>
              <a:xfrm>
                <a:off x="9067874" y="161387"/>
                <a:ext cx="27228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: Signed distance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A10B1CE-97C5-47D7-B5C6-FEEFF5C9C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874" y="161387"/>
                <a:ext cx="2722861" cy="369332"/>
              </a:xfrm>
              <a:prstGeom prst="rect">
                <a:avLst/>
              </a:prstGeom>
              <a:blipFill>
                <a:blip r:embed="rId3"/>
                <a:stretch>
                  <a:fillRect t="-11475" r="-1570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4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17ED-37B5-4683-AF6E-BF43BE9F5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 #2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F78D9-4C89-4129-9BDC-285EA9EE65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664318" cy="5002909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 expression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occurs a ton with SVMs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It takes the signed distance function and multiplies it by an observation’s class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We’re calling it “class-based distance</a:t>
                </a:r>
                <a:r>
                  <a:rPr lang="en-US" dirty="0"/>
                  <a:t>”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F78D9-4C89-4129-9BDC-285EA9EE65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664318" cy="5002909"/>
              </a:xfrm>
              <a:blipFill>
                <a:blip r:embed="rId26"/>
                <a:stretch>
                  <a:fillRect l="-1029" t="-1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B8573-8494-42BE-83A4-0CFC2372E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12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67366D-65FD-4D9E-A89B-084A62F6F53B}"/>
              </a:ext>
            </a:extLst>
          </p:cNvPr>
          <p:cNvGrpSpPr/>
          <p:nvPr/>
        </p:nvGrpSpPr>
        <p:grpSpPr>
          <a:xfrm>
            <a:off x="7105580" y="2684786"/>
            <a:ext cx="4703373" cy="3705120"/>
            <a:chOff x="7141464" y="2475806"/>
            <a:chExt cx="4703373" cy="3705120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2EE150B5-5F28-4FF6-89FB-91EFF5CD9B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1464" y="2999232"/>
              <a:ext cx="4703373" cy="3181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0B86441-8426-4C69-BD7D-11E980CAA46B}"/>
                    </a:ext>
                  </a:extLst>
                </p:cNvPr>
                <p:cNvSpPr/>
                <p:nvPr/>
              </p:nvSpPr>
              <p:spPr>
                <a:xfrm>
                  <a:off x="8772063" y="2475806"/>
                  <a:ext cx="244977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800" dirty="0"/>
                    <a:t> =</a:t>
                  </a: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0B86441-8426-4C69-BD7D-11E980CAA4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2063" y="2475806"/>
                  <a:ext cx="2449773" cy="523220"/>
                </a:xfrm>
                <a:prstGeom prst="rect">
                  <a:avLst/>
                </a:prstGeom>
                <a:blipFill>
                  <a:blip r:embed="rId28"/>
                  <a:stretch>
                    <a:fillRect t="-10465" r="-4229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1B531DB6-46B4-4CDA-A95C-CF4FFF5CD983}"/>
                    </a:ext>
                  </a:extLst>
                </p:cNvPr>
                <p:cNvSpPr/>
                <p:nvPr/>
              </p:nvSpPr>
              <p:spPr>
                <a:xfrm>
                  <a:off x="9332024" y="3429000"/>
                  <a:ext cx="176157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)=2</m:t>
                      </m:r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1B531DB6-46B4-4CDA-A95C-CF4FFF5CD9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2024" y="3429000"/>
                  <a:ext cx="1761572" cy="338554"/>
                </a:xfrm>
                <a:prstGeom prst="rect">
                  <a:avLst/>
                </a:prstGeom>
                <a:blipFill>
                  <a:blip r:embed="rId29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43F0B68-372E-4C7B-A12B-3A2AFC9D678D}"/>
                    </a:ext>
                  </a:extLst>
                </p:cNvPr>
                <p:cNvSpPr/>
                <p:nvPr/>
              </p:nvSpPr>
              <p:spPr>
                <a:xfrm>
                  <a:off x="10791997" y="3912441"/>
                  <a:ext cx="49885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43F0B68-372E-4C7B-A12B-3A2AFC9D67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1997" y="3912441"/>
                  <a:ext cx="498855" cy="33855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731BE13-6424-4E0B-ADF9-FBEA11F9AB23}"/>
                    </a:ext>
                  </a:extLst>
                </p:cNvPr>
                <p:cNvSpPr/>
                <p:nvPr/>
              </p:nvSpPr>
              <p:spPr>
                <a:xfrm>
                  <a:off x="8772063" y="4383034"/>
                  <a:ext cx="34496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731BE13-6424-4E0B-ADF9-FBEA11F9AB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2063" y="4383034"/>
                  <a:ext cx="344966" cy="33855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800BFF9-7BDB-4BCF-8971-2E3DC763F539}"/>
                    </a:ext>
                  </a:extLst>
                </p:cNvPr>
                <p:cNvSpPr/>
                <p:nvPr/>
              </p:nvSpPr>
              <p:spPr>
                <a:xfrm>
                  <a:off x="10726782" y="5067023"/>
                  <a:ext cx="49885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800BFF9-7BDB-4BCF-8971-2E3DC763F5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6782" y="5067023"/>
                  <a:ext cx="498855" cy="338554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596BC13-CA70-43CE-8347-2F45A122A450}"/>
                    </a:ext>
                  </a:extLst>
                </p:cNvPr>
                <p:cNvSpPr/>
                <p:nvPr/>
              </p:nvSpPr>
              <p:spPr>
                <a:xfrm>
                  <a:off x="8196329" y="5064324"/>
                  <a:ext cx="34496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596BC13-CA70-43CE-8347-2F45A122A4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6329" y="5064324"/>
                  <a:ext cx="344966" cy="338554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05D951CF-79C1-4DF8-926E-9BBB3637C5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3414" y="3136988"/>
                <a:ext cx="6583385" cy="3196080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Example: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:r>
                  <a:rPr lang="en-US" sz="2000" dirty="0"/>
                  <a:t>is 0 on at the decision boundary</a:t>
                </a:r>
              </a:p>
              <a:p>
                <a:pPr lvl="1"/>
                <a:r>
                  <a:rPr lang="en-US" sz="2000" dirty="0"/>
                  <a:t>is above 1 if you are safely beyond your margin</a:t>
                </a:r>
              </a:p>
              <a:p>
                <a:pPr lvl="1"/>
                <a:r>
                  <a:rPr lang="en-US" sz="2000" dirty="0"/>
                  <a:t>is 1 (or less) if you are crowding the margin or misclassified</a:t>
                </a:r>
              </a:p>
              <a:p>
                <a:pPr lvl="1"/>
                <a:r>
                  <a:rPr lang="en-US" sz="2000" dirty="0"/>
                  <a:t>is negative if you’re really messing up</a:t>
                </a: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05D951CF-79C1-4DF8-926E-9BBB3637C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4" y="3136988"/>
                <a:ext cx="6583385" cy="3196080"/>
              </a:xfrm>
              <a:prstGeom prst="rect">
                <a:avLst/>
              </a:prstGeom>
              <a:blipFill>
                <a:blip r:embed="rId30"/>
                <a:stretch>
                  <a:fillRect l="-1944" t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1CBF36C-8EB5-445D-B22A-FE26A34B95A6}"/>
                  </a:ext>
                </a:extLst>
              </p:cNvPr>
              <p:cNvSpPr/>
              <p:nvPr/>
            </p:nvSpPr>
            <p:spPr>
              <a:xfrm>
                <a:off x="9067874" y="161387"/>
                <a:ext cx="27228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: Signed distance</a:t>
                </a:r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1CBF36C-8EB5-445D-B22A-FE26A34B95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874" y="161387"/>
                <a:ext cx="2722861" cy="369332"/>
              </a:xfrm>
              <a:prstGeom prst="rect">
                <a:avLst/>
              </a:prstGeom>
              <a:blipFill>
                <a:blip r:embed="rId31"/>
                <a:stretch>
                  <a:fillRect t="-11475" r="-1570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5DC1FB7-1BE6-4981-B856-12AF7323CA20}"/>
                  </a:ext>
                </a:extLst>
              </p:cNvPr>
              <p:cNvSpPr/>
              <p:nvPr/>
            </p:nvSpPr>
            <p:spPr>
              <a:xfrm>
                <a:off x="8666611" y="428723"/>
                <a:ext cx="35253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Class-based distance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5DC1FB7-1BE6-4981-B856-12AF7323C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611" y="428723"/>
                <a:ext cx="3525389" cy="369332"/>
              </a:xfrm>
              <a:prstGeom prst="rect">
                <a:avLst/>
              </a:prstGeom>
              <a:blipFill>
                <a:blip r:embed="rId32"/>
                <a:stretch>
                  <a:fillRect t="-8197" r="-86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71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641 0.13009 L -0.01797 0.00185 " pathEditMode="relative" ptsTypes="AA"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BB14-CC68-434B-8BC0-6F45ED35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87A9B-365A-4EF2-8307-CAB28DA3B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 table of the key quantities at each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23971-83C2-4512-B243-57D23AD72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EE9C8D-8C7D-45AC-97EC-C3D72FBF19F2}"/>
              </a:ext>
            </a:extLst>
          </p:cNvPr>
          <p:cNvGrpSpPr/>
          <p:nvPr/>
        </p:nvGrpSpPr>
        <p:grpSpPr>
          <a:xfrm>
            <a:off x="1170758" y="2349605"/>
            <a:ext cx="4703373" cy="3181694"/>
            <a:chOff x="7141464" y="2999232"/>
            <a:chExt cx="4703373" cy="3181694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1EF10D59-BBB3-4875-B953-7E4AA291EB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1464" y="2999232"/>
              <a:ext cx="4703373" cy="3181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CBE2523C-B05C-4926-BDCE-F252064B1376}"/>
                    </a:ext>
                  </a:extLst>
                </p:cNvPr>
                <p:cNvSpPr/>
                <p:nvPr/>
              </p:nvSpPr>
              <p:spPr>
                <a:xfrm>
                  <a:off x="9332024" y="3429000"/>
                  <a:ext cx="36202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CBE2523C-B05C-4926-BDCE-F252064B13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2024" y="3429000"/>
                  <a:ext cx="362022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B908ECF-A712-4BCB-B934-B016B6E65C72}"/>
                    </a:ext>
                  </a:extLst>
                </p:cNvPr>
                <p:cNvSpPr/>
                <p:nvPr/>
              </p:nvSpPr>
              <p:spPr>
                <a:xfrm>
                  <a:off x="10791997" y="3912441"/>
                  <a:ext cx="37984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B908ECF-A712-4BCB-B934-B016B6E65C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1997" y="3912441"/>
                  <a:ext cx="379848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1785162-3327-42B3-B605-8F4ABC0A3C0F}"/>
                    </a:ext>
                  </a:extLst>
                </p:cNvPr>
                <p:cNvSpPr/>
                <p:nvPr/>
              </p:nvSpPr>
              <p:spPr>
                <a:xfrm>
                  <a:off x="8772063" y="4383034"/>
                  <a:ext cx="37132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1785162-3327-42B3-B605-8F4ABC0A3C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2063" y="4383034"/>
                  <a:ext cx="371320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26BF03F2-D691-49A5-9B13-50B9722625F6}"/>
                    </a:ext>
                  </a:extLst>
                </p:cNvPr>
                <p:cNvSpPr/>
                <p:nvPr/>
              </p:nvSpPr>
              <p:spPr>
                <a:xfrm>
                  <a:off x="11171845" y="5067023"/>
                  <a:ext cx="36740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26BF03F2-D691-49A5-9B13-50B9722625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1845" y="5067023"/>
                  <a:ext cx="367408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DC5EC85-597D-4087-A3C0-D2D1D5693128}"/>
                    </a:ext>
                  </a:extLst>
                </p:cNvPr>
                <p:cNvSpPr/>
                <p:nvPr/>
              </p:nvSpPr>
              <p:spPr>
                <a:xfrm>
                  <a:off x="8196329" y="5064324"/>
                  <a:ext cx="36298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DC5EC85-597D-4087-A3C0-D2D1D56931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6329" y="5064324"/>
                  <a:ext cx="362984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0A91EE8-401E-41E8-AC6A-DE080184A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432621"/>
              </p:ext>
            </p:extLst>
          </p:nvPr>
        </p:nvGraphicFramePr>
        <p:xfrm>
          <a:off x="6211474" y="2471302"/>
          <a:ext cx="5607990" cy="293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598">
                  <a:extLst>
                    <a:ext uri="{9D8B030D-6E8A-4147-A177-3AD203B41FA5}">
                      <a16:colId xmlns:a16="http://schemas.microsoft.com/office/drawing/2014/main" val="597288970"/>
                    </a:ext>
                  </a:extLst>
                </a:gridCol>
                <a:gridCol w="1121598">
                  <a:extLst>
                    <a:ext uri="{9D8B030D-6E8A-4147-A177-3AD203B41FA5}">
                      <a16:colId xmlns:a16="http://schemas.microsoft.com/office/drawing/2014/main" val="3906229778"/>
                    </a:ext>
                  </a:extLst>
                </a:gridCol>
                <a:gridCol w="1121598">
                  <a:extLst>
                    <a:ext uri="{9D8B030D-6E8A-4147-A177-3AD203B41FA5}">
                      <a16:colId xmlns:a16="http://schemas.microsoft.com/office/drawing/2014/main" val="3126431805"/>
                    </a:ext>
                  </a:extLst>
                </a:gridCol>
                <a:gridCol w="1121598">
                  <a:extLst>
                    <a:ext uri="{9D8B030D-6E8A-4147-A177-3AD203B41FA5}">
                      <a16:colId xmlns:a16="http://schemas.microsoft.com/office/drawing/2014/main" val="4236815656"/>
                    </a:ext>
                  </a:extLst>
                </a:gridCol>
                <a:gridCol w="1121598">
                  <a:extLst>
                    <a:ext uri="{9D8B030D-6E8A-4147-A177-3AD203B41FA5}">
                      <a16:colId xmlns:a16="http://schemas.microsoft.com/office/drawing/2014/main" val="4228630962"/>
                    </a:ext>
                  </a:extLst>
                </a:gridCol>
              </a:tblGrid>
              <a:tr h="441231">
                <a:tc>
                  <a:txBody>
                    <a:bodyPr/>
                    <a:lstStyle/>
                    <a:p>
                      <a:r>
                        <a:rPr lang="en-US" sz="1400" dirty="0"/>
                        <a:t>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Signed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Class-based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055003"/>
                  </a:ext>
                </a:extLst>
              </a:tr>
              <a:tr h="484028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748433"/>
                  </a:ext>
                </a:extLst>
              </a:tr>
              <a:tr h="484028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Marginal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123315"/>
                  </a:ext>
                </a:extLst>
              </a:tr>
              <a:tr h="484028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2725"/>
                  </a:ext>
                </a:extLst>
              </a:tr>
              <a:tr h="484028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Misclass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836718"/>
                  </a:ext>
                </a:extLst>
              </a:tr>
              <a:tr h="484028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Misclass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389166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9810D973-8E86-49E7-B4A3-15E76A9CF8D1}"/>
              </a:ext>
            </a:extLst>
          </p:cNvPr>
          <p:cNvGrpSpPr/>
          <p:nvPr/>
        </p:nvGrpSpPr>
        <p:grpSpPr>
          <a:xfrm>
            <a:off x="8666611" y="161387"/>
            <a:ext cx="3525389" cy="636668"/>
            <a:chOff x="8666611" y="161387"/>
            <a:chExt cx="3525389" cy="6366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7E81FFD1-BBAF-43BB-B8D7-BDC56278B929}"/>
                    </a:ext>
                  </a:extLst>
                </p:cNvPr>
                <p:cNvSpPr/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dirty="0">
                      <a:latin typeface="Cambria Math" panose="02040503050406030204" pitchFamily="18" charset="0"/>
                    </a:rPr>
                    <a:t> : Signed distance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7E81FFD1-BBAF-43BB-B8D7-BDC56278B9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11475" r="-1570" b="-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2A5AA3EF-9E0E-4400-9757-929F94D616E5}"/>
                    </a:ext>
                  </a:extLst>
                </p:cNvPr>
                <p:cNvSpPr/>
                <p:nvPr/>
              </p:nvSpPr>
              <p:spPr>
                <a:xfrm>
                  <a:off x="8666611" y="428723"/>
                  <a:ext cx="352538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: Class-based distance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2A5AA3EF-9E0E-4400-9757-929F94D616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6611" y="428723"/>
                  <a:ext cx="3525389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8197" r="-865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85456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7DD83-C44F-4CAF-ABCC-5155E551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E72A-AEC7-4003-85DC-3AB57E950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6" y="1177758"/>
            <a:ext cx="6414052" cy="4748909"/>
          </a:xfrm>
        </p:spPr>
        <p:txBody>
          <a:bodyPr/>
          <a:lstStyle/>
          <a:p>
            <a:r>
              <a:rPr lang="en-US" dirty="0"/>
              <a:t>The same ‘signed distance’ concepts apply to kernels, although: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lines get wavy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way we measure distance is less clear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Later on, we’ll learn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kind distance is used for kernels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Standard distance isn’t what you think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5F8B3-1D57-49C5-8A2D-ADEDD4468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AFD8EF0-3596-4A50-BAC4-367CAA8CB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07" y="1849375"/>
            <a:ext cx="4721501" cy="340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A14C9ED-FE77-4DAF-9728-D433F2561154}"/>
              </a:ext>
            </a:extLst>
          </p:cNvPr>
          <p:cNvGrpSpPr/>
          <p:nvPr/>
        </p:nvGrpSpPr>
        <p:grpSpPr>
          <a:xfrm>
            <a:off x="8666611" y="161387"/>
            <a:ext cx="3525389" cy="636668"/>
            <a:chOff x="8666611" y="161387"/>
            <a:chExt cx="3525389" cy="6366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4C73F0F-305D-45EE-869E-562ECC77A7B1}"/>
                    </a:ext>
                  </a:extLst>
                </p:cNvPr>
                <p:cNvSpPr/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dirty="0">
                      <a:latin typeface="Cambria Math" panose="02040503050406030204" pitchFamily="18" charset="0"/>
                    </a:rPr>
                    <a:t> : Signed distance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4C73F0F-305D-45EE-869E-562ECC77A7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1475" r="-1570" b="-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2B30956-2712-4165-8A99-00054B85742F}"/>
                    </a:ext>
                  </a:extLst>
                </p:cNvPr>
                <p:cNvSpPr/>
                <p:nvPr/>
              </p:nvSpPr>
              <p:spPr>
                <a:xfrm>
                  <a:off x="8666611" y="428723"/>
                  <a:ext cx="352538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: Class-based distance</a:t>
                  </a: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2B30956-2712-4165-8A99-00054B8574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6611" y="428723"/>
                  <a:ext cx="3525389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865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7499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79E03-B739-472D-9357-70755B8BD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023BD9-8FD8-48E6-A64B-F7D4B28A56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799709"/>
              </a:xfrm>
            </p:spPr>
            <p:txBody>
              <a:bodyPr/>
              <a:lstStyle/>
              <a:p>
                <a:r>
                  <a:rPr lang="en-US" dirty="0"/>
                  <a:t>Recap: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We’re picking a best bundle (set of weights and b)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 bundle implies a signed ‘distance’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over the space, where 0 is the decision boundary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Class-based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directly related to how sad we are about a training point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Kernels put a wavy set of lines over the input space, instead of level ones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023BD9-8FD8-48E6-A64B-F7D4B28A56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799709"/>
              </a:xfrm>
              <a:blipFill>
                <a:blip r:embed="rId2"/>
                <a:stretch>
                  <a:fillRect l="-1240" t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28D80-D275-4B88-932A-9B7FCD0F3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241371-86EC-455D-9258-DED3FAFE233F}"/>
              </a:ext>
            </a:extLst>
          </p:cNvPr>
          <p:cNvGrpSpPr/>
          <p:nvPr/>
        </p:nvGrpSpPr>
        <p:grpSpPr>
          <a:xfrm>
            <a:off x="8666611" y="161387"/>
            <a:ext cx="3525389" cy="636668"/>
            <a:chOff x="8666611" y="161387"/>
            <a:chExt cx="3525389" cy="6366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6B93985-E512-4A8C-BC6B-3D170AFB352A}"/>
                    </a:ext>
                  </a:extLst>
                </p:cNvPr>
                <p:cNvSpPr/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dirty="0">
                      <a:latin typeface="Cambria Math" panose="02040503050406030204" pitchFamily="18" charset="0"/>
                    </a:rPr>
                    <a:t> : Signed distance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6B93985-E512-4A8C-BC6B-3D170AFB35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1475" r="-1570" b="-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EF76973-047F-4BE0-8EAA-35B0858339CE}"/>
                    </a:ext>
                  </a:extLst>
                </p:cNvPr>
                <p:cNvSpPr/>
                <p:nvPr/>
              </p:nvSpPr>
              <p:spPr>
                <a:xfrm>
                  <a:off x="8666611" y="428723"/>
                  <a:ext cx="352538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: Class-based distance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EF76973-047F-4BE0-8EAA-35B0858339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6611" y="428723"/>
                  <a:ext cx="3525389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865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25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27C4B-25CD-4926-A29D-A4C4BFA80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3CED8-A9FE-4807-A2E1-22327C110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37D59-BEB8-44CA-B6F3-630B77AC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38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5401-7D2F-4AB1-81EC-5E32955ED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Hinge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38EC8B-7D75-4C45-8FC4-4B2737E0B1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6" y="1177758"/>
                <a:ext cx="7245714" cy="4901309"/>
              </a:xfrm>
            </p:spPr>
            <p:txBody>
              <a:bodyPr/>
              <a:lstStyle/>
              <a:p>
                <a:r>
                  <a:rPr lang="en-US" dirty="0"/>
                  <a:t>We saw 1 was a critical value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/>
              </a:p>
              <a:p>
                <a:pPr marL="108582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Above 1 means you’re safely within your margin</a:t>
                </a:r>
              </a:p>
              <a:p>
                <a:pPr marL="108582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Below 1 means you’re crowding the margin</a:t>
                </a:r>
              </a:p>
              <a:p>
                <a:pPr marL="108582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Below 0 means you’re misclassified</a:t>
                </a:r>
              </a:p>
              <a:p>
                <a:endParaRPr lang="en-US" dirty="0"/>
              </a:p>
              <a:p>
                <a:r>
                  <a:rPr lang="en-US" dirty="0"/>
                  <a:t>Make it a loss function: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Negate so bigger values are worse, not better,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+ 1 so points within their margin get loss 0 instead of -1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If the loss would be negative, record 0 instead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38EC8B-7D75-4C45-8FC4-4B2737E0B1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6" y="1177758"/>
                <a:ext cx="7245714" cy="4901309"/>
              </a:xfrm>
              <a:blipFill>
                <a:blip r:embed="rId3"/>
                <a:stretch>
                  <a:fillRect l="-1768" t="-1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24F06-783B-4364-AAAD-DBEC07D0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44C3C59-ED2E-41D7-889D-694B598279B0}"/>
                  </a:ext>
                </a:extLst>
              </p:cNvPr>
              <p:cNvSpPr/>
              <p:nvPr/>
            </p:nvSpPr>
            <p:spPr>
              <a:xfrm>
                <a:off x="9067874" y="161387"/>
                <a:ext cx="27228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: Signed distance</a:t>
                </a:r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44C3C59-ED2E-41D7-889D-694B598279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874" y="161387"/>
                <a:ext cx="2722861" cy="369332"/>
              </a:xfrm>
              <a:prstGeom prst="rect">
                <a:avLst/>
              </a:prstGeom>
              <a:blipFill>
                <a:blip r:embed="rId4"/>
                <a:stretch>
                  <a:fillRect t="-11475" r="-1570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4EA0247-AE2D-4A80-8E3D-B6DCAEB13141}"/>
                  </a:ext>
                </a:extLst>
              </p:cNvPr>
              <p:cNvSpPr/>
              <p:nvPr/>
            </p:nvSpPr>
            <p:spPr>
              <a:xfrm>
                <a:off x="8666611" y="428723"/>
                <a:ext cx="35253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Class-based distance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4EA0247-AE2D-4A80-8E3D-B6DCAEB13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611" y="428723"/>
                <a:ext cx="3525389" cy="369332"/>
              </a:xfrm>
              <a:prstGeom prst="rect">
                <a:avLst/>
              </a:prstGeom>
              <a:blipFill>
                <a:blip r:embed="rId5"/>
                <a:stretch>
                  <a:fillRect t="-8197" r="-86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6161507-CAAA-4387-A0B2-1C4A0322DE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0152" y="1699952"/>
            <a:ext cx="3682556" cy="2683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E5D6CE7-9DE4-4259-8EAB-2BA621DB7839}"/>
                  </a:ext>
                </a:extLst>
              </p:cNvPr>
              <p:cNvSpPr/>
              <p:nvPr/>
            </p:nvSpPr>
            <p:spPr>
              <a:xfrm>
                <a:off x="7801566" y="4398412"/>
                <a:ext cx="398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E5D6CE7-9DE4-4259-8EAB-2BA621DB7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566" y="4398412"/>
                <a:ext cx="3989169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466AD5-670D-4272-8AD4-9EDE386A072C}"/>
                  </a:ext>
                </a:extLst>
              </p:cNvPr>
              <p:cNvSpPr/>
              <p:nvPr/>
            </p:nvSpPr>
            <p:spPr>
              <a:xfrm>
                <a:off x="9230578" y="424706"/>
                <a:ext cx="23974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Loss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466AD5-670D-4272-8AD4-9EDE386A0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578" y="424706"/>
                <a:ext cx="2397451" cy="369332"/>
              </a:xfrm>
              <a:prstGeom prst="rect">
                <a:avLst/>
              </a:prstGeom>
              <a:blipFill>
                <a:blip r:embed="rId8"/>
                <a:stretch>
                  <a:fillRect t="-10000" r="-178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721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88 0.58449 L -0.01719 0.00046 " pathEditMode="relative" ptsTypes="AA">
                                      <p:cBhvr>
                                        <p:cTn id="4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4" grpId="0"/>
      <p:bldP spid="1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9ACB-65D6-40AC-B9C3-FC05EEA5E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6D1C6-F00A-4527-BED0-BBC7B5EF7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878372"/>
            <a:ext cx="103270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Which do you like best?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A07E8-A5B5-44D6-8EDC-F85C8B6EB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2F9C80-0D48-4EFE-AFB5-63EA810B5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83" y="2373029"/>
            <a:ext cx="3149600" cy="314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62E221-F671-4311-8908-6E5C71E16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366" y="2373029"/>
            <a:ext cx="4075268" cy="314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DEBCF9-4CF5-4318-A476-E2D11786A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017" y="2373029"/>
            <a:ext cx="3149600" cy="3149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6EF5A16-319F-4164-B908-E02F993BF5B8}"/>
              </a:ext>
            </a:extLst>
          </p:cNvPr>
          <p:cNvGrpSpPr/>
          <p:nvPr/>
        </p:nvGrpSpPr>
        <p:grpSpPr>
          <a:xfrm>
            <a:off x="9067874" y="161387"/>
            <a:ext cx="2722861" cy="632651"/>
            <a:chOff x="9067874" y="161387"/>
            <a:chExt cx="2722861" cy="632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C1125E3-CA24-4CD6-8002-A81A16266535}"/>
                    </a:ext>
                  </a:extLst>
                </p:cNvPr>
                <p:cNvSpPr/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dirty="0">
                      <a:latin typeface="Cambria Math" panose="02040503050406030204" pitchFamily="18" charset="0"/>
                    </a:rPr>
                    <a:t> : Signed distance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C1125E3-CA24-4CD6-8002-A81A162665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11475" r="-1570" b="-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FA67C97-FF9B-4EBC-9CA6-073272BF667A}"/>
                    </a:ext>
                  </a:extLst>
                </p:cNvPr>
                <p:cNvSpPr/>
                <p:nvPr/>
              </p:nvSpPr>
              <p:spPr>
                <a:xfrm>
                  <a:off x="9230578" y="424706"/>
                  <a:ext cx="23974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: Loss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FA67C97-FF9B-4EBC-9CA6-073272BF66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0578" y="424706"/>
                  <a:ext cx="2397451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10000" r="-178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8376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66301D0-E526-4940-9A3E-CA02F7182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251703"/>
            <a:ext cx="44196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11E3D027-2B08-4CEA-B988-C8EA19EE7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491" y="1874506"/>
            <a:ext cx="5425459" cy="406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365A667E-A32F-4A36-AE0A-854DDBFA8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302" y="2199761"/>
            <a:ext cx="4431035" cy="332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53242170-B5AB-43B2-A7CB-82F24117B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335" y="2278377"/>
            <a:ext cx="4431035" cy="332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C89ACB-65D6-40AC-B9C3-FC05EEA5E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 II: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A07E8-A5B5-44D6-8EDC-F85C8B6EB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19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C652DF9-507A-4BEE-BBF9-12BA39F1F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878372"/>
            <a:ext cx="103270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Which do you like best?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FABB9D-E587-4F6E-9D85-A2C0083578C0}"/>
              </a:ext>
            </a:extLst>
          </p:cNvPr>
          <p:cNvGrpSpPr/>
          <p:nvPr/>
        </p:nvGrpSpPr>
        <p:grpSpPr>
          <a:xfrm>
            <a:off x="9067874" y="161387"/>
            <a:ext cx="2722861" cy="632651"/>
            <a:chOff x="9067874" y="161387"/>
            <a:chExt cx="2722861" cy="632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FCB372F-9F85-4B0D-9681-B60F9E8ED45E}"/>
                    </a:ext>
                  </a:extLst>
                </p:cNvPr>
                <p:cNvSpPr/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dirty="0">
                      <a:latin typeface="Cambria Math" panose="02040503050406030204" pitchFamily="18" charset="0"/>
                    </a:rPr>
                    <a:t> : Signed distance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FCB372F-9F85-4B0D-9681-B60F9E8ED4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11475" r="-1570" b="-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036FC93B-2F15-4DAB-93DB-1A5A161D694C}"/>
                    </a:ext>
                  </a:extLst>
                </p:cNvPr>
                <p:cNvSpPr/>
                <p:nvPr/>
              </p:nvSpPr>
              <p:spPr>
                <a:xfrm>
                  <a:off x="9230578" y="424706"/>
                  <a:ext cx="23974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: Loss</a:t>
                  </a: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036FC93B-2F15-4DAB-93DB-1A5A161D69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0578" y="424706"/>
                  <a:ext cx="2397451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0000" r="-178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2933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11089-B9DF-48DF-ADDC-79146FB0F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get when you cross an elephant and a rhino?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ED904-E8FD-4DC6-89F0-28390B7D5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16641"/>
          </a:xfrm>
        </p:spPr>
        <p:txBody>
          <a:bodyPr/>
          <a:lstStyle/>
          <a:p>
            <a:endParaRPr lang="en-US" sz="4000" b="1" dirty="0"/>
          </a:p>
          <a:p>
            <a:endParaRPr lang="en-US" sz="4000" b="1" dirty="0"/>
          </a:p>
          <a:p>
            <a:br>
              <a:rPr lang="en-US" sz="4000" b="1" dirty="0"/>
            </a:br>
            <a:r>
              <a:rPr lang="en-US" sz="3600" b="1" dirty="0"/>
              <a:t>Q: What does logistic regression think of LDA/QDA?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AA4BC-8218-4CFD-AE84-F7F7E855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58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A80CA-D965-45B2-8D60-AE6F657A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2D7D5A-80A1-470E-949E-9217E8D6C2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053709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Tradeoff exists between wanting wider margins and discomfort with points inside the margins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𝑡𝑟𝑎𝑖𝑛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𝑟𝑎𝑖𝑛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⁡(1−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View A</a:t>
                </a:r>
                <a:r>
                  <a:rPr lang="en-US" sz="2400" dirty="0"/>
                  <a:t>: minimize hinge loss,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regularization</a:t>
                </a: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𝑟𝑎𝑖𝑛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⁡(1−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,0)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View B</a:t>
                </a:r>
                <a:r>
                  <a:rPr lang="en-US" sz="2400" dirty="0"/>
                  <a:t>: maximize the margin, but pay a price for points inside the margin (or misclassified)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2D7D5A-80A1-470E-949E-9217E8D6C2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053709"/>
              </a:xfrm>
              <a:blipFill>
                <a:blip r:embed="rId3"/>
                <a:stretch>
                  <a:fillRect l="-826" t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FD709-AE9A-4932-A428-21BDC0E93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5F9A84D-3A00-45B1-AB05-021B8F7A9AAC}"/>
                  </a:ext>
                </a:extLst>
              </p:cNvPr>
              <p:cNvSpPr/>
              <p:nvPr/>
            </p:nvSpPr>
            <p:spPr>
              <a:xfrm>
                <a:off x="6324432" y="443447"/>
                <a:ext cx="5867568" cy="3438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𝑟𝑎𝑖𝑛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⁡(1−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,0)</m:t>
                        </m:r>
                      </m:e>
                    </m:nary>
                  </m:oMath>
                </a14:m>
                <a:r>
                  <a:rPr lang="en-US" sz="1600" dirty="0"/>
                  <a:t>: Loss (</a:t>
                </a:r>
                <a:r>
                  <a:rPr lang="en-US" sz="1600" dirty="0" err="1"/>
                  <a:t>margin+invasion</a:t>
                </a:r>
                <a:r>
                  <a:rPr lang="en-US" sz="1600" dirty="0"/>
                  <a:t>)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5F9A84D-3A00-45B1-AB05-021B8F7A9A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432" y="443447"/>
                <a:ext cx="5867568" cy="343877"/>
              </a:xfrm>
              <a:prstGeom prst="rect">
                <a:avLst/>
              </a:prstGeom>
              <a:blipFill>
                <a:blip r:embed="rId4"/>
                <a:stretch>
                  <a:fillRect t="-107143" b="-16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60017F0-60A5-4712-98C9-4E972B22EB30}"/>
                  </a:ext>
                </a:extLst>
              </p:cNvPr>
              <p:cNvSpPr/>
              <p:nvPr/>
            </p:nvSpPr>
            <p:spPr>
              <a:xfrm>
                <a:off x="9067874" y="161387"/>
                <a:ext cx="27228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: Signed distance</a:t>
                </a:r>
                <a:endParaRPr lang="en-US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60017F0-60A5-4712-98C9-4E972B22EB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874" y="161387"/>
                <a:ext cx="2722861" cy="369332"/>
              </a:xfrm>
              <a:prstGeom prst="rect">
                <a:avLst/>
              </a:prstGeom>
              <a:blipFill>
                <a:blip r:embed="rId5"/>
                <a:stretch>
                  <a:fillRect t="-11475" r="-1570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54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688 0.51459 L -3.95833E-6 4.81481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05" y="-2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A0BC-0EA4-4A58-A3AD-3FDDF598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82B387-6070-45AA-B8E4-FB7BAC321F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765842"/>
              </a:xfrm>
            </p:spPr>
            <p:txBody>
              <a:bodyPr/>
              <a:lstStyle/>
              <a:p>
                <a:r>
                  <a:rPr lang="en-US" dirty="0"/>
                  <a:t>DEMO: </a:t>
                </a:r>
              </a:p>
              <a:p>
                <a:r>
                  <a:rPr lang="en-US" dirty="0"/>
                  <a:t>In the notebook, we manipulate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see how the solution found by SVM changes</a:t>
                </a:r>
              </a:p>
              <a:p>
                <a:endParaRPr lang="en-US" dirty="0"/>
              </a:p>
              <a:p>
                <a:r>
                  <a:rPr lang="en-US" dirty="0"/>
                  <a:t>Conclusions: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Big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: we do </a:t>
                </a:r>
                <a:r>
                  <a:rPr lang="en-US" i="1" dirty="0"/>
                  <a:t>anything</a:t>
                </a:r>
                <a:r>
                  <a:rPr lang="en-US" dirty="0"/>
                  <a:t> to reduce invasion losses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:r>
                  <a:rPr lang="en-US" dirty="0" err="1"/>
                  <a:t>seperable</a:t>
                </a:r>
                <a:r>
                  <a:rPr lang="en-US" dirty="0"/>
                  <a:t>: finds separating plane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If not: lumps non-separable points into margin, separates the rest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Small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: we stop caring about invasion (or even misclassification); just grow the margin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82B387-6070-45AA-B8E4-FB7BAC321F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765842"/>
              </a:xfrm>
              <a:blipFill>
                <a:blip r:embed="rId3"/>
                <a:stretch>
                  <a:fillRect l="-1240" t="-1151" r="-649" b="-4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327CB-DBF1-46B2-B331-70B33B8F2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89195B-FEEA-4AEA-8CDE-CB820362D48F}"/>
              </a:ext>
            </a:extLst>
          </p:cNvPr>
          <p:cNvGrpSpPr/>
          <p:nvPr/>
        </p:nvGrpSpPr>
        <p:grpSpPr>
          <a:xfrm>
            <a:off x="6324432" y="161387"/>
            <a:ext cx="5867568" cy="625937"/>
            <a:chOff x="6324432" y="161387"/>
            <a:chExt cx="5867568" cy="62593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92DB3DE-9FB2-4306-A2D7-79D0D7E1B5DB}"/>
                    </a:ext>
                  </a:extLst>
                </p:cNvPr>
                <p:cNvSpPr/>
                <p:nvPr/>
              </p:nvSpPr>
              <p:spPr>
                <a:xfrm>
                  <a:off x="6324432" y="443447"/>
                  <a:ext cx="5867568" cy="3438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𝑟𝑎𝑖𝑛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⁡(1−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,0)</m:t>
                          </m:r>
                        </m:e>
                      </m:nary>
                    </m:oMath>
                  </a14:m>
                  <a:r>
                    <a:rPr lang="en-US" sz="1600" dirty="0"/>
                    <a:t>: Loss (</a:t>
                  </a:r>
                  <a:r>
                    <a:rPr lang="en-US" sz="1600" dirty="0" err="1"/>
                    <a:t>margin+invasion</a:t>
                  </a:r>
                  <a:r>
                    <a:rPr lang="en-US" sz="1600" dirty="0"/>
                    <a:t>)</a:t>
                  </a:r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92DB3DE-9FB2-4306-A2D7-79D0D7E1B5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432" y="443447"/>
                  <a:ext cx="5867568" cy="343877"/>
                </a:xfrm>
                <a:prstGeom prst="rect">
                  <a:avLst/>
                </a:prstGeom>
                <a:blipFill>
                  <a:blip r:embed="rId4"/>
                  <a:stretch>
                    <a:fillRect t="-107143" b="-16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81D3C97-234E-4F2B-B510-3203034703F9}"/>
                    </a:ext>
                  </a:extLst>
                </p:cNvPr>
                <p:cNvSpPr/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dirty="0">
                      <a:latin typeface="Cambria Math" panose="02040503050406030204" pitchFamily="18" charset="0"/>
                    </a:rPr>
                    <a:t> : Signed distance</a:t>
                  </a:r>
                  <a:endParaRPr lang="en-US" dirty="0"/>
                </a:p>
              </p:txBody>
            </p:sp>
          </mc:Choice>
          <mc:Fallback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81D3C97-234E-4F2B-B510-3203034703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11475" r="-1570" b="-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8661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FBC82-93DA-43AC-8641-0B7A2130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C2CC2-5AE0-469F-BA2E-18DF2E099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4977076" cy="4748909"/>
          </a:xfrm>
        </p:spPr>
        <p:txBody>
          <a:bodyPr/>
          <a:lstStyle/>
          <a:p>
            <a:r>
              <a:rPr lang="en-US" sz="2000" dirty="0"/>
              <a:t>Observations from SVM loss:</a:t>
            </a:r>
          </a:p>
          <a:p>
            <a:pPr marL="514350" indent="-514350">
              <a:buAutoNum type="arabicPeriod"/>
            </a:pPr>
            <a:r>
              <a:rPr lang="en-US" sz="2000" dirty="0"/>
              <a:t>Hinge loss zero for most points</a:t>
            </a:r>
          </a:p>
          <a:p>
            <a:pPr marL="1028670" lvl="1" indent="-285750"/>
            <a:r>
              <a:rPr lang="en-US" sz="1600" dirty="0"/>
              <a:t> most points are behind the margin</a:t>
            </a:r>
          </a:p>
          <a:p>
            <a:pPr marL="514350" indent="-514350">
              <a:buAutoNum type="arabicPeriod"/>
            </a:pPr>
            <a:r>
              <a:rPr lang="en-US" sz="2000" dirty="0"/>
              <a:t>Moving/deleting these points wouldn’t change the solution</a:t>
            </a:r>
          </a:p>
          <a:p>
            <a:pPr marL="514350" indent="-514350">
              <a:buAutoNum type="arabicPeriod"/>
            </a:pPr>
            <a:r>
              <a:rPr lang="en-US" sz="2000" dirty="0"/>
              <a:t>The outcome for a test point only depends on a handful of training points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600" dirty="0"/>
              <a:t>Should be able to write output value as combination of (-2,1) and (1,2)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Key question: </a:t>
            </a:r>
            <a:r>
              <a:rPr lang="en-US" sz="2000" i="1" dirty="0"/>
              <a:t>HOW</a:t>
            </a:r>
            <a:r>
              <a:rPr lang="en-US" sz="2000" dirty="0"/>
              <a:t> can we determine a test point’s class using the few important training points?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Leads to re-casting as a fancified neighbors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B5FA5-86CB-4025-8646-57A231A3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22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FCCEA34-A341-4C57-B85F-B26B4400F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66212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43ECB-BC21-4988-B5F3-F026750C6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887" r="1263"/>
          <a:stretch/>
        </p:blipFill>
        <p:spPr>
          <a:xfrm>
            <a:off x="183839" y="2953227"/>
            <a:ext cx="776935" cy="366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B2C167-67BD-486E-B0C9-043128542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887" r="1263"/>
          <a:stretch/>
        </p:blipFill>
        <p:spPr>
          <a:xfrm>
            <a:off x="159438" y="4603077"/>
            <a:ext cx="776935" cy="366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C06FCE-FE2E-4F15-BB98-6FF0FD338E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887" r="1263"/>
          <a:stretch/>
        </p:blipFill>
        <p:spPr>
          <a:xfrm>
            <a:off x="183839" y="5548445"/>
            <a:ext cx="776935" cy="3665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578EB69-EAFE-40B6-B762-52AB6A30616D}"/>
              </a:ext>
            </a:extLst>
          </p:cNvPr>
          <p:cNvGrpSpPr/>
          <p:nvPr/>
        </p:nvGrpSpPr>
        <p:grpSpPr>
          <a:xfrm>
            <a:off x="6324432" y="161387"/>
            <a:ext cx="5867568" cy="625937"/>
            <a:chOff x="6324432" y="161387"/>
            <a:chExt cx="5867568" cy="62593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3006739-08EB-4B0F-BE77-2F7B6362C803}"/>
                    </a:ext>
                  </a:extLst>
                </p:cNvPr>
                <p:cNvSpPr/>
                <p:nvPr/>
              </p:nvSpPr>
              <p:spPr>
                <a:xfrm>
                  <a:off x="6324432" y="443447"/>
                  <a:ext cx="5867568" cy="3438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𝑟𝑎𝑖𝑛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⁡(1−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,0)</m:t>
                          </m:r>
                        </m:e>
                      </m:nary>
                    </m:oMath>
                  </a14:m>
                  <a:r>
                    <a:rPr lang="en-US" sz="1600" dirty="0"/>
                    <a:t>: Loss (</a:t>
                  </a:r>
                  <a:r>
                    <a:rPr lang="en-US" sz="1600" dirty="0" err="1"/>
                    <a:t>margin+invasion</a:t>
                  </a:r>
                  <a:r>
                    <a:rPr lang="en-US" sz="1600" dirty="0"/>
                    <a:t>)</a:t>
                  </a:r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3006739-08EB-4B0F-BE77-2F7B6362C8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432" y="443447"/>
                  <a:ext cx="5867568" cy="343877"/>
                </a:xfrm>
                <a:prstGeom prst="rect">
                  <a:avLst/>
                </a:prstGeom>
                <a:blipFill>
                  <a:blip r:embed="rId4"/>
                  <a:stretch>
                    <a:fillRect t="-107143" b="-16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74C6C29-3AF0-4E0F-8C8B-8A2CCB33A4C1}"/>
                    </a:ext>
                  </a:extLst>
                </p:cNvPr>
                <p:cNvSpPr/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dirty="0">
                      <a:latin typeface="Cambria Math" panose="02040503050406030204" pitchFamily="18" charset="0"/>
                    </a:rPr>
                    <a:t> : Signed distance</a:t>
                  </a:r>
                  <a:endParaRPr lang="en-US" dirty="0"/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74C6C29-3AF0-4E0F-8C8B-8A2CCB33A4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11475" r="-1570" b="-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7006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35CFC-A503-454E-9623-D5F4F8B66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2794C-F6A5-4613-B863-96E31BA74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918242"/>
          </a:xfrm>
        </p:spPr>
        <p:txBody>
          <a:bodyPr/>
          <a:lstStyle/>
          <a:p>
            <a:r>
              <a:rPr lang="en-US" dirty="0"/>
              <a:t>Our reward for sitting through the math: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recipe for the most important training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way to make decisions while throwing out most of the training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new and more powerful view of what SVMs do</a:t>
            </a:r>
          </a:p>
          <a:p>
            <a:endParaRPr lang="en-US" dirty="0"/>
          </a:p>
          <a:p>
            <a:r>
              <a:rPr lang="en-US" dirty="0"/>
              <a:t>Like studying linear regression’s loss minimization via calculus, but with a harder target and more advanced math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F66A8-D2A9-496A-8462-AE2FB53BD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0FBC8D-6D4A-4128-9588-95B2B0AD489C}"/>
              </a:ext>
            </a:extLst>
          </p:cNvPr>
          <p:cNvGrpSpPr/>
          <p:nvPr/>
        </p:nvGrpSpPr>
        <p:grpSpPr>
          <a:xfrm>
            <a:off x="6324432" y="161387"/>
            <a:ext cx="5867568" cy="625937"/>
            <a:chOff x="6324432" y="161387"/>
            <a:chExt cx="5867568" cy="62593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C449964-212E-4093-902B-8A9C08F5A403}"/>
                    </a:ext>
                  </a:extLst>
                </p:cNvPr>
                <p:cNvSpPr/>
                <p:nvPr/>
              </p:nvSpPr>
              <p:spPr>
                <a:xfrm>
                  <a:off x="6324432" y="443447"/>
                  <a:ext cx="5867568" cy="3438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𝑟𝑎𝑖𝑛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⁡(1−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,0)</m:t>
                          </m:r>
                        </m:e>
                      </m:nary>
                    </m:oMath>
                  </a14:m>
                  <a:r>
                    <a:rPr lang="en-US" sz="1600" dirty="0"/>
                    <a:t>: Loss (</a:t>
                  </a:r>
                  <a:r>
                    <a:rPr lang="en-US" sz="1600" dirty="0" err="1"/>
                    <a:t>margin+invasion</a:t>
                  </a:r>
                  <a:r>
                    <a:rPr lang="en-US" sz="1600" dirty="0"/>
                    <a:t>)</a:t>
                  </a:r>
                </a:p>
              </p:txBody>
            </p:sp>
          </mc:Choice>
          <mc:Fallback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C449964-212E-4093-902B-8A9C08F5A4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432" y="443447"/>
                  <a:ext cx="5867568" cy="343877"/>
                </a:xfrm>
                <a:prstGeom prst="rect">
                  <a:avLst/>
                </a:prstGeom>
                <a:blipFill>
                  <a:blip r:embed="rId2"/>
                  <a:stretch>
                    <a:fillRect t="-107143" b="-16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5148FEA-9EBC-4B06-B225-72A522BAB793}"/>
                    </a:ext>
                  </a:extLst>
                </p:cNvPr>
                <p:cNvSpPr/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dirty="0">
                      <a:latin typeface="Cambria Math" panose="02040503050406030204" pitchFamily="18" charset="0"/>
                    </a:rPr>
                    <a:t> : Signed distance</a:t>
                  </a:r>
                  <a:endParaRPr lang="en-US" dirty="0"/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5148FEA-9EBC-4B06-B225-72A522BAB7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1475" r="-1570" b="-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8378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27C4B-25CD-4926-A29D-A4C4BFA80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3CED8-A9FE-4807-A2E1-22327C110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37D59-BEB8-44CA-B6F3-630B77AC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3A2B3B-9EC6-4A82-84FD-5C156988AF2F}"/>
              </a:ext>
            </a:extLst>
          </p:cNvPr>
          <p:cNvSpPr/>
          <p:nvPr/>
        </p:nvSpPr>
        <p:spPr>
          <a:xfrm>
            <a:off x="345471" y="5433023"/>
            <a:ext cx="115010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Ideas</a:t>
            </a:r>
            <a:r>
              <a:rPr lang="en-US" dirty="0"/>
              <a:t>: http://cs229.stanford.edu/notes/cs229-notes3.pdf</a:t>
            </a:r>
            <a:br>
              <a:rPr lang="en-US" dirty="0"/>
            </a:br>
            <a:r>
              <a:rPr lang="en-US" b="1" dirty="0"/>
              <a:t>Soft-Margin derivation</a:t>
            </a:r>
            <a:r>
              <a:rPr lang="en-US" dirty="0"/>
              <a:t>: http://www.ccs.neu.edu/home/vip/teach/MLcourse/6_SVM_kernels/lecture_notes/svm/svm.pdf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053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95890-3F91-46FE-99BA-F37429EAF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Author’s 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56C44-3BA8-4260-877B-FADB5EB4D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Outline proof steps</a:t>
            </a:r>
          </a:p>
          <a:p>
            <a:pPr marL="514350" indent="-514350">
              <a:buAutoNum type="arabicPeriod"/>
            </a:pPr>
            <a:r>
              <a:rPr lang="en-US" dirty="0"/>
              <a:t>Re-cast the loss function as a convex optimization </a:t>
            </a:r>
          </a:p>
          <a:p>
            <a:pPr marL="514350" indent="-514350">
              <a:buAutoNum type="arabicPeriod"/>
            </a:pPr>
            <a:r>
              <a:rPr lang="en-US" dirty="0"/>
              <a:t>Re-write the one-player game into a two-player game (Primal)</a:t>
            </a:r>
          </a:p>
          <a:p>
            <a:pPr marL="514350" indent="-514350">
              <a:buAutoNum type="arabicPeriod"/>
            </a:pPr>
            <a:r>
              <a:rPr lang="en-US" dirty="0"/>
              <a:t>Rewrite the two-player game into an equivalent game with opposite turn order (Dual)</a:t>
            </a:r>
          </a:p>
          <a:p>
            <a:pPr marL="514350" indent="-514350">
              <a:buAutoNum type="arabicPeriod"/>
            </a:pPr>
            <a:r>
              <a:rPr lang="en-US" dirty="0"/>
              <a:t>Observe that assigning (mostly-zero) importance scores to each training point is equivalent to solving the original optimization (KKT)</a:t>
            </a:r>
          </a:p>
          <a:p>
            <a:pPr marL="514350" indent="-514350">
              <a:buAutoNum type="arabicPeriod"/>
            </a:pPr>
            <a:r>
              <a:rPr lang="en-US" dirty="0"/>
              <a:t>Observe that our original SVM formulation was using a very counter-intuitive definition of distance, and we can do better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8195B-46FA-4F75-9F07-AF897C464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AB51D6-E473-49E6-A73B-5ADD329EFA11}"/>
              </a:ext>
            </a:extLst>
          </p:cNvPr>
          <p:cNvGrpSpPr/>
          <p:nvPr/>
        </p:nvGrpSpPr>
        <p:grpSpPr>
          <a:xfrm>
            <a:off x="6324432" y="161387"/>
            <a:ext cx="5867568" cy="625937"/>
            <a:chOff x="6324432" y="161387"/>
            <a:chExt cx="5867568" cy="62593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42B0C95-BDC8-4D35-8BA8-2CDE0DB08291}"/>
                    </a:ext>
                  </a:extLst>
                </p:cNvPr>
                <p:cNvSpPr/>
                <p:nvPr/>
              </p:nvSpPr>
              <p:spPr>
                <a:xfrm>
                  <a:off x="6324432" y="443447"/>
                  <a:ext cx="5867568" cy="3438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𝑟𝑎𝑖𝑛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⁡(1−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,0)</m:t>
                          </m:r>
                        </m:e>
                      </m:nary>
                    </m:oMath>
                  </a14:m>
                  <a:r>
                    <a:rPr lang="en-US" sz="1600" dirty="0"/>
                    <a:t>: Loss (</a:t>
                  </a:r>
                  <a:r>
                    <a:rPr lang="en-US" sz="1600" dirty="0" err="1"/>
                    <a:t>margin+invasion</a:t>
                  </a:r>
                  <a:r>
                    <a:rPr lang="en-US" sz="1600" dirty="0"/>
                    <a:t>)</a:t>
                  </a:r>
                </a:p>
              </p:txBody>
            </p:sp>
          </mc:Choice>
          <mc:Fallback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42B0C95-BDC8-4D35-8BA8-2CDE0DB082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432" y="443447"/>
                  <a:ext cx="5867568" cy="343877"/>
                </a:xfrm>
                <a:prstGeom prst="rect">
                  <a:avLst/>
                </a:prstGeom>
                <a:blipFill>
                  <a:blip r:embed="rId2"/>
                  <a:stretch>
                    <a:fillRect t="-107143" b="-16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461167A-8A19-4B3D-A1F8-F830AFCA56A8}"/>
                    </a:ext>
                  </a:extLst>
                </p:cNvPr>
                <p:cNvSpPr/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dirty="0">
                      <a:latin typeface="Cambria Math" panose="02040503050406030204" pitchFamily="18" charset="0"/>
                    </a:rPr>
                    <a:t> : Signed distance</a:t>
                  </a:r>
                  <a:endParaRPr lang="en-US" dirty="0"/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461167A-8A19-4B3D-A1F8-F830AFCA56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1475" r="-1570" b="-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1568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7DEC3-9DF4-44EB-B3A4-DF528A30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512965-FA01-4C21-B521-AFF8043379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223042"/>
              </a:xfrm>
            </p:spPr>
            <p:txBody>
              <a:bodyPr/>
              <a:lstStyle/>
              <a:p>
                <a:r>
                  <a:rPr lang="en-US" sz="2000" dirty="0"/>
                  <a:t>Our goal: </a:t>
                </a:r>
                <a:endParaRPr lang="en-US" sz="20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lim>
                      </m:limLow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𝑟𝑎𝑖𝑛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⁡(1−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,0)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First, re-write to an optimization problem with constraints: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lim>
                      </m:limLow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Such that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Basically, we delete loss and introduce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variables that you get to set</a:t>
                </a:r>
              </a:p>
              <a:p>
                <a:r>
                  <a:rPr lang="en-US" sz="2000" dirty="0"/>
                  <a:t>Why is this the same problem?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must be at least as big as the loss: you’d be dumb to set them to anything bigger than the loss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Now you’re back to minimizing </a:t>
                </a:r>
                <a:r>
                  <a:rPr lang="en-US" sz="2000" dirty="0" err="1"/>
                  <a:t>norm+loss</a:t>
                </a:r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512965-FA01-4C21-B521-AFF8043379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223042"/>
              </a:xfrm>
              <a:blipFill>
                <a:blip r:embed="rId3"/>
                <a:stretch>
                  <a:fillRect l="-649" t="-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2403E-DEDD-4527-B8F5-4054A60E7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F1D23C-DDC5-4EC2-8B8F-DB729C7DD0BE}"/>
                  </a:ext>
                </a:extLst>
              </p:cNvPr>
              <p:cNvSpPr/>
              <p:nvPr/>
            </p:nvSpPr>
            <p:spPr>
              <a:xfrm>
                <a:off x="7092092" y="404153"/>
                <a:ext cx="2051908" cy="353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Objective: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F1D23C-DDC5-4EC2-8B8F-DB729C7DD0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092" y="404153"/>
                <a:ext cx="2051908" cy="353110"/>
              </a:xfrm>
              <a:prstGeom prst="rect">
                <a:avLst/>
              </a:prstGeom>
              <a:blipFill>
                <a:blip r:embed="rId4"/>
                <a:stretch>
                  <a:fillRect t="-65517" r="-7122" b="-1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6AA853F-48E5-4F07-A122-874D3739F58D}"/>
                  </a:ext>
                </a:extLst>
              </p:cNvPr>
              <p:cNvSpPr/>
              <p:nvPr/>
            </p:nvSpPr>
            <p:spPr>
              <a:xfrm>
                <a:off x="9067874" y="161387"/>
                <a:ext cx="27228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: Signed distance</a:t>
                </a:r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6AA853F-48E5-4F07-A122-874D3739F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874" y="161387"/>
                <a:ext cx="2722861" cy="369332"/>
              </a:xfrm>
              <a:prstGeom prst="rect">
                <a:avLst/>
              </a:prstGeom>
              <a:blipFill>
                <a:blip r:embed="rId5"/>
                <a:stretch>
                  <a:fillRect t="-11475" r="-1570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7FF15AB-F6C0-4D3E-A645-BA8D41258CE9}"/>
                  </a:ext>
                </a:extLst>
              </p:cNvPr>
              <p:cNvSpPr/>
              <p:nvPr/>
            </p:nvSpPr>
            <p:spPr>
              <a:xfrm>
                <a:off x="9093612" y="448489"/>
                <a:ext cx="300146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Constraints: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1200" dirty="0"/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7FF15AB-F6C0-4D3E-A645-BA8D41258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612" y="448489"/>
                <a:ext cx="3001463" cy="276999"/>
              </a:xfrm>
              <a:prstGeom prst="rect">
                <a:avLst/>
              </a:prstGeom>
              <a:blipFill>
                <a:blip r:embed="rId6"/>
                <a:stretch>
                  <a:fillRect l="-20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4626C59-B8C7-463F-8253-5E8324B2CF1C}"/>
                  </a:ext>
                </a:extLst>
              </p:cNvPr>
              <p:cNvSpPr/>
              <p:nvPr/>
            </p:nvSpPr>
            <p:spPr>
              <a:xfrm>
                <a:off x="6324432" y="443447"/>
                <a:ext cx="5867568" cy="3438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𝑟𝑎𝑖𝑛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⁡(1−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,0)</m:t>
                        </m:r>
                      </m:e>
                    </m:nary>
                  </m:oMath>
                </a14:m>
                <a:r>
                  <a:rPr lang="en-US" sz="1600" dirty="0"/>
                  <a:t>: Loss (</a:t>
                </a:r>
                <a:r>
                  <a:rPr lang="en-US" sz="1600" dirty="0" err="1"/>
                  <a:t>margin+invasion</a:t>
                </a:r>
                <a:r>
                  <a:rPr lang="en-US" sz="1600" dirty="0"/>
                  <a:t>)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4626C59-B8C7-463F-8253-5E8324B2C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432" y="443447"/>
                <a:ext cx="5867568" cy="343877"/>
              </a:xfrm>
              <a:prstGeom prst="rect">
                <a:avLst/>
              </a:prstGeom>
              <a:blipFill>
                <a:blip r:embed="rId7"/>
                <a:stretch>
                  <a:fillRect t="-107143" b="-16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316 0.35787 L 0.00598 0.00185 " pathEditMode="relative" ptsTypes="AA">
                                      <p:cBhvr>
                                        <p:cTn id="4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096 0.50301 L 1.04167E-6 3.7037E-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03" y="-2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  <p:bldP spid="9" grpId="1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944A03-63AF-4906-A269-60D3781034D1}"/>
              </a:ext>
            </a:extLst>
          </p:cNvPr>
          <p:cNvSpPr txBox="1">
            <a:spLocks/>
          </p:cNvSpPr>
          <p:nvPr/>
        </p:nvSpPr>
        <p:spPr>
          <a:xfrm>
            <a:off x="985815" y="1330158"/>
            <a:ext cx="10327008" cy="474890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You’re trying to plan your week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You have to choose how much time you allocate to study, work,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There are hard constraints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if the constraints were flexible?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You’d know what the cost of being each late day is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And how about a reward for getting work done </a:t>
            </a:r>
            <a:r>
              <a:rPr lang="en-US" i="1" dirty="0"/>
              <a:t>early!</a:t>
            </a:r>
            <a:endParaRPr lang="en-US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 descr="Image result for studying student">
            <a:extLst>
              <a:ext uri="{FF2B5EF4-FFF2-40B4-BE49-F238E27FC236}">
                <a16:creationId xmlns:a16="http://schemas.microsoft.com/office/drawing/2014/main" id="{62A97BD4-779E-4619-8DC1-33722FE6F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5" y="2693459"/>
            <a:ext cx="2571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CF7590-EBB2-4E74-A467-97640579C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Yeah, ‘hypothetically’…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529A-302D-4CC7-97D7-0B1F7555B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5733" y="2743201"/>
            <a:ext cx="9360452" cy="1879599"/>
          </a:xfrm>
        </p:spPr>
        <p:txBody>
          <a:bodyPr numCol="3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Max 20 hours of work-study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CS109 maximum 1 day late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CS207 due by Thursday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Minimum 4 hours of sleep</a:t>
            </a:r>
          </a:p>
          <a:p>
            <a:pPr lvl="1" indent="0">
              <a:buNone/>
            </a:pPr>
            <a:r>
              <a:rPr lang="en-US" sz="1400" dirty="0"/>
              <a:t>(Per week)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No </a:t>
            </a:r>
            <a:r>
              <a:rPr lang="en-US" sz="1600" dirty="0" err="1"/>
              <a:t>asec</a:t>
            </a:r>
            <a:r>
              <a:rPr lang="en-US" sz="1600" dirty="0"/>
              <a:t> OH on Wednesday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Job interview Thursday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/>
              <a:t>Project meeting by Monday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/>
              <a:t>Meal budget: $20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/>
              <a:t>Call your mom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/>
              <a:t>Brush your teeth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/>
              <a:t>TODO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/>
              <a:t>TODO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37381-3720-4845-9A6C-170E066D1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DAD68-6D30-4151-BEA6-BD4984CD234A}"/>
              </a:ext>
            </a:extLst>
          </p:cNvPr>
          <p:cNvGrpSpPr/>
          <p:nvPr/>
        </p:nvGrpSpPr>
        <p:grpSpPr>
          <a:xfrm>
            <a:off x="7092092" y="161387"/>
            <a:ext cx="5002983" cy="595876"/>
            <a:chOff x="7092092" y="161387"/>
            <a:chExt cx="5002983" cy="59587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C37026F-02AA-4D72-A888-B23317E4C51E}"/>
                    </a:ext>
                  </a:extLst>
                </p:cNvPr>
                <p:cNvSpPr/>
                <p:nvPr/>
              </p:nvSpPr>
              <p:spPr>
                <a:xfrm>
                  <a:off x="7092092" y="404153"/>
                  <a:ext cx="2051908" cy="353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/>
                    <a:t>Objective: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C37026F-02AA-4D72-A888-B23317E4C5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92" y="404153"/>
                  <a:ext cx="2051908" cy="353110"/>
                </a:xfrm>
                <a:prstGeom prst="rect">
                  <a:avLst/>
                </a:prstGeom>
                <a:blipFill>
                  <a:blip r:embed="rId3"/>
                  <a:stretch>
                    <a:fillRect t="-65517" r="-7122" b="-1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92165BE-7F49-4C9D-B265-AE53B114B378}"/>
                    </a:ext>
                  </a:extLst>
                </p:cNvPr>
                <p:cNvSpPr/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dirty="0">
                      <a:latin typeface="Cambria Math" panose="02040503050406030204" pitchFamily="18" charset="0"/>
                    </a:rPr>
                    <a:t> : Signed distance</a:t>
                  </a:r>
                  <a:endParaRPr lang="en-US" dirty="0"/>
                </a:p>
              </p:txBody>
            </p:sp>
          </mc:Choice>
          <mc:Fallback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92165BE-7F49-4C9D-B265-AE53B114B3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1475" r="-1570" b="-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CA2D2AD0-0CB5-4E19-B9F3-BD4333C5F9E6}"/>
                    </a:ext>
                  </a:extLst>
                </p:cNvPr>
                <p:cNvSpPr/>
                <p:nvPr/>
              </p:nvSpPr>
              <p:spPr>
                <a:xfrm>
                  <a:off x="9093612" y="448489"/>
                  <a:ext cx="300146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/>
                    <a:t>Constraints: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≥1−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a14:m>
                  <a:r>
                    <a:rPr lang="en-US" sz="1200" dirty="0"/>
                    <a:t>,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≥0</m:t>
                      </m:r>
                    </m:oMath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CA2D2AD0-0CB5-4E19-B9F3-BD4333C5F9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3612" y="448489"/>
                  <a:ext cx="300146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03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2083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4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8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9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5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18261-1E01-43F6-A156-1E892A213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Lagrange Multipliers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E42F72-0C90-402C-BADF-2731C0CC60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833575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This brings us to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It takes all the mandatory requirements and attaches costs to them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 we attach a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each unit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 exceeds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Likewise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Overall, we get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m:rPr>
                          <m:nor/>
                        </m:rPr>
                        <a:rPr lang="en-US" dirty="0" smtClean="0"/>
                        <m:t>+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E42F72-0C90-402C-BADF-2731C0CC60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833575"/>
              </a:xfrm>
              <a:blipFill>
                <a:blip r:embed="rId2"/>
                <a:stretch>
                  <a:fillRect l="-1063" t="-1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ECBAA-7AB8-4F09-821D-87D8C636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28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58CF44-2C88-43DA-9789-9A3C555D118A}"/>
              </a:ext>
            </a:extLst>
          </p:cNvPr>
          <p:cNvGrpSpPr/>
          <p:nvPr/>
        </p:nvGrpSpPr>
        <p:grpSpPr>
          <a:xfrm>
            <a:off x="1469357" y="4948377"/>
            <a:ext cx="2696242" cy="1195221"/>
            <a:chOff x="1469357" y="4948377"/>
            <a:chExt cx="2696242" cy="1195221"/>
          </a:xfrm>
        </p:grpSpPr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E794AAAF-C61E-4717-9B08-B5AAD28D7E1F}"/>
                </a:ext>
              </a:extLst>
            </p:cNvPr>
            <p:cNvSpPr/>
            <p:nvPr/>
          </p:nvSpPr>
          <p:spPr>
            <a:xfrm rot="5400000">
              <a:off x="2451544" y="3966190"/>
              <a:ext cx="731868" cy="2696242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CBD0BA-A1E1-4A1D-90F7-30D99D1CB9F1}"/>
                </a:ext>
              </a:extLst>
            </p:cNvPr>
            <p:cNvSpPr txBox="1"/>
            <p:nvPr/>
          </p:nvSpPr>
          <p:spPr>
            <a:xfrm>
              <a:off x="1946654" y="5774266"/>
              <a:ext cx="1830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Original objective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71C79C7-66C4-49BA-961F-C2BB33C63302}"/>
              </a:ext>
            </a:extLst>
          </p:cNvPr>
          <p:cNvGrpSpPr/>
          <p:nvPr/>
        </p:nvGrpSpPr>
        <p:grpSpPr>
          <a:xfrm>
            <a:off x="4345858" y="4948374"/>
            <a:ext cx="4662675" cy="1433137"/>
            <a:chOff x="4517357" y="4948374"/>
            <a:chExt cx="4491176" cy="1433137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639D8F0D-E037-4C81-A0DB-016DCDFE5197}"/>
                </a:ext>
              </a:extLst>
            </p:cNvPr>
            <p:cNvSpPr/>
            <p:nvPr/>
          </p:nvSpPr>
          <p:spPr>
            <a:xfrm rot="5400000">
              <a:off x="6397011" y="3068720"/>
              <a:ext cx="731868" cy="4491176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7B91B63-6A0C-497B-A7D2-4398C51AD907}"/>
                    </a:ext>
                  </a:extLst>
                </p:cNvPr>
                <p:cNvSpPr txBox="1"/>
                <p:nvPr/>
              </p:nvSpPr>
              <p:spPr>
                <a:xfrm>
                  <a:off x="5018133" y="5735180"/>
                  <a:ext cx="348962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Cost (or benefit) from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≥1−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a14:m>
                  <a:r>
                    <a:rPr lang="en-US" dirty="0"/>
                    <a:t> “objective”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7B91B63-6A0C-497B-A7D2-4398C51AD9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8133" y="5735180"/>
                  <a:ext cx="3489623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13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59B8B4-8E52-4945-8D6A-42153A1B19ED}"/>
              </a:ext>
            </a:extLst>
          </p:cNvPr>
          <p:cNvGrpSpPr/>
          <p:nvPr/>
        </p:nvGrpSpPr>
        <p:grpSpPr>
          <a:xfrm>
            <a:off x="8278761" y="4967606"/>
            <a:ext cx="3214385" cy="1452991"/>
            <a:chOff x="8456956" y="4967606"/>
            <a:chExt cx="3036190" cy="1452991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6BBAF30E-B1D3-4484-BF19-963853BBB398}"/>
                </a:ext>
              </a:extLst>
            </p:cNvPr>
            <p:cNvSpPr/>
            <p:nvPr/>
          </p:nvSpPr>
          <p:spPr>
            <a:xfrm rot="5400000">
              <a:off x="9491296" y="4742903"/>
              <a:ext cx="731868" cy="1181274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C5DE1C7-74C7-4A3F-AE6C-0C7755B21F9E}"/>
                    </a:ext>
                  </a:extLst>
                </p:cNvPr>
                <p:cNvSpPr txBox="1"/>
                <p:nvPr/>
              </p:nvSpPr>
              <p:spPr>
                <a:xfrm>
                  <a:off x="8456956" y="5774266"/>
                  <a:ext cx="30361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Cost (or benefit) from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dirty="0"/>
                    <a:t> “objective”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C5DE1C7-74C7-4A3F-AE6C-0C7755B21F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6956" y="5774266"/>
                  <a:ext cx="3036190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606"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82BA754-6A2C-4156-AECC-2CC5DB42B5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887" r="1263"/>
          <a:stretch/>
        </p:blipFill>
        <p:spPr>
          <a:xfrm>
            <a:off x="915633" y="1821865"/>
            <a:ext cx="776935" cy="3665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A6C7F25-32B3-4772-B209-5E782AD11D68}"/>
                  </a:ext>
                </a:extLst>
              </p:cNvPr>
              <p:cNvSpPr/>
              <p:nvPr/>
            </p:nvSpPr>
            <p:spPr>
              <a:xfrm>
                <a:off x="7092092" y="404153"/>
                <a:ext cx="2051908" cy="353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Objective: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A6C7F25-32B3-4772-B209-5E782AD11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092" y="404153"/>
                <a:ext cx="2051908" cy="353110"/>
              </a:xfrm>
              <a:prstGeom prst="rect">
                <a:avLst/>
              </a:prstGeom>
              <a:blipFill>
                <a:blip r:embed="rId6"/>
                <a:stretch>
                  <a:fillRect t="-65517" r="-7122" b="-1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5E9000A-CD62-4BB6-B8D6-4117CDDEDB93}"/>
                  </a:ext>
                </a:extLst>
              </p:cNvPr>
              <p:cNvSpPr/>
              <p:nvPr/>
            </p:nvSpPr>
            <p:spPr>
              <a:xfrm>
                <a:off x="9067874" y="161387"/>
                <a:ext cx="27228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: Signed distance</a:t>
                </a:r>
                <a:endParaRPr lang="en-US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5E9000A-CD62-4BB6-B8D6-4117CDDEDB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874" y="161387"/>
                <a:ext cx="2722861" cy="369332"/>
              </a:xfrm>
              <a:prstGeom prst="rect">
                <a:avLst/>
              </a:prstGeom>
              <a:blipFill>
                <a:blip r:embed="rId7"/>
                <a:stretch>
                  <a:fillRect t="-11475" r="-1570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F6F0D55-1D07-49CB-B2FA-C763BED87841}"/>
                  </a:ext>
                </a:extLst>
              </p:cNvPr>
              <p:cNvSpPr/>
              <p:nvPr/>
            </p:nvSpPr>
            <p:spPr>
              <a:xfrm>
                <a:off x="9093612" y="448489"/>
                <a:ext cx="300146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Constraints: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1200" dirty="0"/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F6F0D55-1D07-49CB-B2FA-C763BED87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612" y="448489"/>
                <a:ext cx="3001463" cy="276999"/>
              </a:xfrm>
              <a:prstGeom prst="rect">
                <a:avLst/>
              </a:prstGeom>
              <a:blipFill>
                <a:blip r:embed="rId8"/>
                <a:stretch>
                  <a:fillRect l="-20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5950729-0506-4F65-9C25-AE393632BD3A}"/>
                  </a:ext>
                </a:extLst>
              </p:cNvPr>
              <p:cNvSpPr/>
              <p:nvPr/>
            </p:nvSpPr>
            <p:spPr>
              <a:xfrm>
                <a:off x="7092092" y="420297"/>
                <a:ext cx="5150769" cy="353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 err="1"/>
                  <a:t>Lagrangian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[1−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  <m:r>
                      <m:rPr>
                        <m:nor/>
                      </m:rPr>
                      <a:rPr lang="en-US" sz="1200" dirty="0"/>
                      <m:t>+</m:t>
                    </m:r>
                    <m:nary>
                      <m:naryPr>
                        <m:chr m:val="∑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5950729-0506-4F65-9C25-AE393632B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092" y="420297"/>
                <a:ext cx="5150769" cy="353110"/>
              </a:xfrm>
              <a:prstGeom prst="rect">
                <a:avLst/>
              </a:prstGeom>
              <a:blipFill>
                <a:blip r:embed="rId9"/>
                <a:stretch>
                  <a:fillRect t="-65517" b="-1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62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128 0.58009 L -0.00104 -0.0055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05" y="-2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19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B71E9-31A8-4BAB-8D3D-96D84E987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Doom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34349-59BE-4DFB-B77C-6F558C7F80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5668985" cy="4833575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But there aren’t actually penalties for each day late, or rewards for being early…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What you need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 demon takes any plan you make and manipulates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costs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So you better present a plan that actually meets the constraints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34349-59BE-4DFB-B77C-6F558C7F80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5668985" cy="4833575"/>
              </a:xfrm>
              <a:blipFill>
                <a:blip r:embed="rId2"/>
                <a:stretch>
                  <a:fillRect l="-1935" t="-1135" r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47D29-E79A-4F49-9C20-FC3D3F874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9528A5-E330-407C-B552-6AF692C2F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529834"/>
            <a:ext cx="4572000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4DB50B-BE96-47DB-A55F-95B3C4CD01A4}"/>
              </a:ext>
            </a:extLst>
          </p:cNvPr>
          <p:cNvSpPr txBox="1"/>
          <p:nvPr/>
        </p:nvSpPr>
        <p:spPr>
          <a:xfrm>
            <a:off x="6858000" y="4958834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 shall not pass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B6CA36B-CEA5-4DE4-82AB-7B3877B2F2DC}"/>
              </a:ext>
            </a:extLst>
          </p:cNvPr>
          <p:cNvGrpSpPr/>
          <p:nvPr/>
        </p:nvGrpSpPr>
        <p:grpSpPr>
          <a:xfrm>
            <a:off x="7092092" y="161387"/>
            <a:ext cx="5150769" cy="612020"/>
            <a:chOff x="7092092" y="161387"/>
            <a:chExt cx="5150769" cy="6120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ACE0DDE-F92E-4287-906F-B525CD617E6F}"/>
                    </a:ext>
                  </a:extLst>
                </p:cNvPr>
                <p:cNvSpPr/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dirty="0">
                      <a:latin typeface="Cambria Math" panose="02040503050406030204" pitchFamily="18" charset="0"/>
                    </a:rPr>
                    <a:t> : Signed distance</a:t>
                  </a:r>
                  <a:endParaRPr lang="en-US" dirty="0"/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ACE0DDE-F92E-4287-906F-B525CD617E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1475" r="-1570" b="-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4970EB5-8482-4FBA-8AAB-94A9C42FA5A6}"/>
                    </a:ext>
                  </a:extLst>
                </p:cNvPr>
                <p:cNvSpPr/>
                <p:nvPr/>
              </p:nvSpPr>
              <p:spPr>
                <a:xfrm>
                  <a:off x="7092092" y="420297"/>
                  <a:ext cx="5150769" cy="353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 err="1"/>
                    <a:t>Lagrangian</a:t>
                  </a:r>
                  <a:r>
                    <a:rPr lang="en-US" sz="1200" dirty="0"/>
                    <a:t>: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[1−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m:rPr>
                          <m:nor/>
                        </m:rPr>
                        <a:rPr lang="en-US" sz="1200" dirty="0"/>
                        <m:t>+</m:t>
                      </m:r>
                      <m:nary>
                        <m:naryPr>
                          <m:chr m:val="∑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4970EB5-8482-4FBA-8AAB-94A9C42FA5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92" y="420297"/>
                  <a:ext cx="5150769" cy="353110"/>
                </a:xfrm>
                <a:prstGeom prst="rect">
                  <a:avLst/>
                </a:prstGeom>
                <a:blipFill>
                  <a:blip r:embed="rId5"/>
                  <a:stretch>
                    <a:fillRect t="-65517" b="-1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3FB66EE6-DFDA-4623-B42F-A0CEB024D2DD}"/>
              </a:ext>
            </a:extLst>
          </p:cNvPr>
          <p:cNvSpPr txBox="1">
            <a:spLocks/>
          </p:cNvSpPr>
          <p:nvPr/>
        </p:nvSpPr>
        <p:spPr>
          <a:xfrm>
            <a:off x="1350544" y="216752"/>
            <a:ext cx="1854772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, </a:t>
            </a:r>
            <a:r>
              <a:rPr lang="en-US" dirty="0" err="1"/>
              <a:t>Khazad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F61082-F266-4F5B-A568-19F01F347E9A}"/>
              </a:ext>
            </a:extLst>
          </p:cNvPr>
          <p:cNvSpPr/>
          <p:nvPr/>
        </p:nvSpPr>
        <p:spPr>
          <a:xfrm>
            <a:off x="3564384" y="2536411"/>
            <a:ext cx="17748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is a demon</a:t>
            </a:r>
          </a:p>
        </p:txBody>
      </p:sp>
    </p:spTree>
    <p:extLst>
      <p:ext uri="{BB962C8B-B14F-4D97-AF65-F5344CB8AC3E}">
        <p14:creationId xmlns:p14="http://schemas.microsoft.com/office/powerpoint/2010/main" val="202293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11089-B9DF-48DF-ADDC-79146FB0F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get when you cross an elephant and a rhino?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ED904-E8FD-4DC6-89F0-28390B7D5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16641"/>
          </a:xfrm>
        </p:spPr>
        <p:txBody>
          <a:bodyPr/>
          <a:lstStyle/>
          <a:p>
            <a:endParaRPr lang="en-US" sz="4000" b="1" dirty="0"/>
          </a:p>
          <a:p>
            <a:endParaRPr lang="en-US" sz="4000" b="1" dirty="0"/>
          </a:p>
          <a:p>
            <a:br>
              <a:rPr lang="en-US" sz="4000" b="1" dirty="0"/>
            </a:br>
            <a:r>
              <a:rPr lang="en-US" sz="3600" b="1" dirty="0"/>
              <a:t>Q: What does logistic regression think of LDA/QDA?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AA4BC-8218-4CFD-AE84-F7F7E855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51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026EB-E9B2-40FD-B256-AD060BA00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 scream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B513B8-3AC7-48E1-8CF3-56D23B7A26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5223042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We have a two-player game (you and demon) equivalent to the original hard-constraint problem:</a:t>
                </a:r>
              </a:p>
              <a:p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lim>
                      </m:limLow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lang="en-US" sz="2400" dirty="0"/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 demon will try to screw you, so you’ll only propose points that meet all constraints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And you’ll try to minimize the original objective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Level one complete: we wrote the “Primal Problem”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Now, like Gandalf and the Balrog, there’s a Duel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B513B8-3AC7-48E1-8CF3-56D23B7A26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5223042"/>
              </a:xfrm>
              <a:blipFill>
                <a:blip r:embed="rId3"/>
                <a:stretch>
                  <a:fillRect l="-1063" t="-1050" r="-1063" b="-4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F08F6-4D87-4E1E-810B-9C5C24E0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518F02-9DD7-42DC-90C5-60ED93DB430D}"/>
              </a:ext>
            </a:extLst>
          </p:cNvPr>
          <p:cNvGrpSpPr/>
          <p:nvPr/>
        </p:nvGrpSpPr>
        <p:grpSpPr>
          <a:xfrm>
            <a:off x="833415" y="2209161"/>
            <a:ext cx="2737416" cy="720307"/>
            <a:chOff x="833415" y="2209161"/>
            <a:chExt cx="2737416" cy="720307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906D3163-447D-4C84-A281-2A9F4D15A5A6}"/>
                </a:ext>
              </a:extLst>
            </p:cNvPr>
            <p:cNvSpPr/>
            <p:nvPr/>
          </p:nvSpPr>
          <p:spPr>
            <a:xfrm rot="16200000" flipH="1">
              <a:off x="1735670" y="2569636"/>
              <a:ext cx="253998" cy="465665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41825F-6A66-40A2-9034-FAD67EF1949C}"/>
                </a:ext>
              </a:extLst>
            </p:cNvPr>
            <p:cNvSpPr txBox="1"/>
            <p:nvPr/>
          </p:nvSpPr>
          <p:spPr>
            <a:xfrm>
              <a:off x="833415" y="2209161"/>
              <a:ext cx="27374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You choose the parameters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65B7EC-320F-4134-971F-B54E739AEF32}"/>
              </a:ext>
            </a:extLst>
          </p:cNvPr>
          <p:cNvGrpSpPr/>
          <p:nvPr/>
        </p:nvGrpSpPr>
        <p:grpSpPr>
          <a:xfrm>
            <a:off x="1156720" y="3438304"/>
            <a:ext cx="3443891" cy="687401"/>
            <a:chOff x="1156720" y="3438304"/>
            <a:chExt cx="3443891" cy="687401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7EA1FF02-2AFC-47DB-82D3-84E4F143FE11}"/>
                </a:ext>
              </a:extLst>
            </p:cNvPr>
            <p:cNvSpPr/>
            <p:nvPr/>
          </p:nvSpPr>
          <p:spPr>
            <a:xfrm rot="5400000" flipH="1">
              <a:off x="2442635" y="3256272"/>
              <a:ext cx="253999" cy="618063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0752A9-99CC-4BB5-B1E2-2A4DC122827B}"/>
                </a:ext>
              </a:extLst>
            </p:cNvPr>
            <p:cNvSpPr txBox="1"/>
            <p:nvPr/>
          </p:nvSpPr>
          <p:spPr>
            <a:xfrm>
              <a:off x="1156720" y="3756373"/>
              <a:ext cx="3443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Then the demon chooses the costs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378FC81-7309-493E-99B0-FC9193DC03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887" r="1263"/>
          <a:stretch/>
        </p:blipFill>
        <p:spPr>
          <a:xfrm>
            <a:off x="553102" y="1253661"/>
            <a:ext cx="776935" cy="36656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76FBF79-DD00-4790-A042-922541D3AE25}"/>
              </a:ext>
            </a:extLst>
          </p:cNvPr>
          <p:cNvGrpSpPr/>
          <p:nvPr/>
        </p:nvGrpSpPr>
        <p:grpSpPr>
          <a:xfrm>
            <a:off x="7092092" y="161387"/>
            <a:ext cx="5150769" cy="612020"/>
            <a:chOff x="7092092" y="161387"/>
            <a:chExt cx="5150769" cy="6120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610F67A-0B3D-45FC-8C67-AE9CC2D97060}"/>
                    </a:ext>
                  </a:extLst>
                </p:cNvPr>
                <p:cNvSpPr/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dirty="0">
                      <a:latin typeface="Cambria Math" panose="02040503050406030204" pitchFamily="18" charset="0"/>
                    </a:rPr>
                    <a:t> : Signed distance</a:t>
                  </a:r>
                  <a:endParaRPr lang="en-US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610F67A-0B3D-45FC-8C67-AE9CC2D970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11475" r="-1570" b="-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F9112C2-8BD0-476A-A364-20E2B07C191D}"/>
                    </a:ext>
                  </a:extLst>
                </p:cNvPr>
                <p:cNvSpPr/>
                <p:nvPr/>
              </p:nvSpPr>
              <p:spPr>
                <a:xfrm>
                  <a:off x="7092092" y="420297"/>
                  <a:ext cx="5150769" cy="353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 err="1"/>
                    <a:t>Lagrangian</a:t>
                  </a:r>
                  <a:r>
                    <a:rPr lang="en-US" sz="1200" dirty="0"/>
                    <a:t>: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[1−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m:rPr>
                          <m:nor/>
                        </m:rPr>
                        <a:rPr lang="en-US" sz="1200" dirty="0"/>
                        <m:t>+</m:t>
                      </m:r>
                      <m:nary>
                        <m:naryPr>
                          <m:chr m:val="∑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F9112C2-8BD0-476A-A364-20E2B07C19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92" y="420297"/>
                  <a:ext cx="5150769" cy="353110"/>
                </a:xfrm>
                <a:prstGeom prst="rect">
                  <a:avLst/>
                </a:prstGeom>
                <a:blipFill>
                  <a:blip r:embed="rId6"/>
                  <a:stretch>
                    <a:fillRect t="-65517" b="-1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5785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196E2-D046-4EBD-8AA3-0B16B20AC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90130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Still pondering how to set your schedule, </a:t>
            </a:r>
            <a:br>
              <a:rPr lang="en-US" dirty="0"/>
            </a:br>
            <a:r>
              <a:rPr lang="en-US" dirty="0"/>
              <a:t>an Econ 101 student walks by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“The free market solves everything”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“What about companies polluting?”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“Well, charge them for each ton of carbon they emit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dirty="0"/>
              <a:t>If you get prices right, they’ll stop”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Could you set the costs/rewards yourself and let the free market minimize the objective?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Can you set costs that guide them to </a:t>
            </a:r>
            <a:r>
              <a:rPr lang="en-US" i="1" dirty="0"/>
              <a:t>the same solution as the original</a:t>
            </a:r>
            <a:r>
              <a:rPr lang="en-US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CCA41-BD7E-4EE4-B441-77057EAFA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85BE58-CCD9-407D-BAEE-B27BFC850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196" y="1177758"/>
            <a:ext cx="3521389" cy="1704351"/>
          </a:xfrm>
          <a:prstGeom prst="rect">
            <a:avLst/>
          </a:prstGeom>
        </p:spPr>
      </p:pic>
      <p:pic>
        <p:nvPicPr>
          <p:cNvPr id="1026" name="Picture 2" descr="Image result for enjoy capitalism">
            <a:extLst>
              <a:ext uri="{FF2B5EF4-FFF2-40B4-BE49-F238E27FC236}">
                <a16:creationId xmlns:a16="http://schemas.microsoft.com/office/drawing/2014/main" id="{A30B4B10-785E-404B-B6FD-FAA363EC8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92" y="42212"/>
            <a:ext cx="1213290" cy="75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17C9BAC-E20B-4AA6-954A-9043FAD82F6F}"/>
              </a:ext>
            </a:extLst>
          </p:cNvPr>
          <p:cNvGrpSpPr/>
          <p:nvPr/>
        </p:nvGrpSpPr>
        <p:grpSpPr>
          <a:xfrm>
            <a:off x="7092092" y="161387"/>
            <a:ext cx="5150769" cy="612020"/>
            <a:chOff x="7092092" y="161387"/>
            <a:chExt cx="5150769" cy="6120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840EDB6-BE45-4B67-AEAB-35E1F645CD58}"/>
                    </a:ext>
                  </a:extLst>
                </p:cNvPr>
                <p:cNvSpPr/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dirty="0">
                      <a:latin typeface="Cambria Math" panose="02040503050406030204" pitchFamily="18" charset="0"/>
                    </a:rPr>
                    <a:t> : Signed distance</a:t>
                  </a:r>
                  <a:endParaRPr lang="en-US" dirty="0"/>
                </a:p>
              </p:txBody>
            </p:sp>
          </mc:Choice>
          <mc:Fallback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840EDB6-BE45-4B67-AEAB-35E1F645CD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1475" r="-1570" b="-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3D1E3B9-2685-4B0E-8839-939426F2152E}"/>
                    </a:ext>
                  </a:extLst>
                </p:cNvPr>
                <p:cNvSpPr/>
                <p:nvPr/>
              </p:nvSpPr>
              <p:spPr>
                <a:xfrm>
                  <a:off x="7092092" y="420297"/>
                  <a:ext cx="5150769" cy="353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 err="1"/>
                    <a:t>Lagrangian</a:t>
                  </a:r>
                  <a:r>
                    <a:rPr lang="en-US" sz="1200" dirty="0"/>
                    <a:t>: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[1−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m:rPr>
                          <m:nor/>
                        </m:rPr>
                        <a:rPr lang="en-US" sz="1200" dirty="0"/>
                        <m:t>+</m:t>
                      </m:r>
                      <m:nary>
                        <m:naryPr>
                          <m:chr m:val="∑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3D1E3B9-2685-4B0E-8839-939426F215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92" y="420297"/>
                  <a:ext cx="5150769" cy="353110"/>
                </a:xfrm>
                <a:prstGeom prst="rect">
                  <a:avLst/>
                </a:prstGeom>
                <a:blipFill>
                  <a:blip r:embed="rId5"/>
                  <a:stretch>
                    <a:fillRect t="-65517" b="-1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6992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026EB-E9B2-40FD-B256-AD060BA00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Dual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B513B8-3AC7-48E1-8CF3-56D23B7A26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5223042"/>
              </a:xfrm>
            </p:spPr>
            <p:txBody>
              <a:bodyPr/>
              <a:lstStyle/>
              <a:p>
                <a:r>
                  <a:rPr lang="en-US" dirty="0"/>
                  <a:t>Reversing the turn order (the min and max), we get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[1−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b="0" i="0" dirty="0" smtClean="0"/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 guarantee there are prices that force the free market to obey constraints and give the same solution as the original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However, because …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1) the objective is convex and 2) the constraints are convex and 3) there is some solution that fits the constraints (pick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000" dirty="0"/>
                  <a:t> large)]: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…there </a:t>
                </a:r>
                <a:r>
                  <a:rPr lang="en-US" sz="2400" i="1" dirty="0"/>
                  <a:t>are</a:t>
                </a:r>
                <a:r>
                  <a:rPr lang="en-US" sz="2400" dirty="0"/>
                  <a:t> such prices, even if they’re hard to write down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B513B8-3AC7-48E1-8CF3-56D23B7A26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5223042"/>
              </a:xfrm>
              <a:blipFill>
                <a:blip r:embed="rId3"/>
                <a:stretch>
                  <a:fillRect l="-1240" t="-1050" b="-3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F08F6-4D87-4E1E-810B-9C5C24E0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050028-5119-45B4-ABF5-1CDDC107D9C3}"/>
              </a:ext>
            </a:extLst>
          </p:cNvPr>
          <p:cNvGrpSpPr/>
          <p:nvPr/>
        </p:nvGrpSpPr>
        <p:grpSpPr>
          <a:xfrm>
            <a:off x="697948" y="1915390"/>
            <a:ext cx="2591607" cy="737629"/>
            <a:chOff x="697948" y="1915390"/>
            <a:chExt cx="2591607" cy="737629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B50439CF-8C50-4D13-ABBF-C562E075B471}"/>
                </a:ext>
              </a:extLst>
            </p:cNvPr>
            <p:cNvSpPr/>
            <p:nvPr/>
          </p:nvSpPr>
          <p:spPr>
            <a:xfrm rot="16200000" flipH="1">
              <a:off x="1548758" y="2208025"/>
              <a:ext cx="333149" cy="556839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A58CCA-E23E-45AA-87A3-7F9C3FE89A0D}"/>
                </a:ext>
              </a:extLst>
            </p:cNvPr>
            <p:cNvSpPr txBox="1"/>
            <p:nvPr/>
          </p:nvSpPr>
          <p:spPr>
            <a:xfrm>
              <a:off x="697948" y="1915390"/>
              <a:ext cx="25916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You set the costs/rewards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9EC7E5-CFFE-407B-A2B3-83EC24761679}"/>
              </a:ext>
            </a:extLst>
          </p:cNvPr>
          <p:cNvGrpSpPr/>
          <p:nvPr/>
        </p:nvGrpSpPr>
        <p:grpSpPr>
          <a:xfrm>
            <a:off x="1549404" y="3022350"/>
            <a:ext cx="7807330" cy="623333"/>
            <a:chOff x="1549404" y="3022350"/>
            <a:chExt cx="7807330" cy="623333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315B13B8-44DC-4690-8933-B15C31E440DB}"/>
                </a:ext>
              </a:extLst>
            </p:cNvPr>
            <p:cNvSpPr/>
            <p:nvPr/>
          </p:nvSpPr>
          <p:spPr>
            <a:xfrm rot="5400000" flipH="1">
              <a:off x="2229755" y="2871764"/>
              <a:ext cx="253999" cy="55517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E71AD8-C2CB-4023-BDAE-08F5C3CFDEB2}"/>
                </a:ext>
              </a:extLst>
            </p:cNvPr>
            <p:cNvSpPr txBox="1"/>
            <p:nvPr/>
          </p:nvSpPr>
          <p:spPr>
            <a:xfrm>
              <a:off x="1549404" y="3276351"/>
              <a:ext cx="7807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market tries to minimize the objective, including any costs/subsidies you offer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7AEE63A-B091-4D93-B74D-3BEA904AA5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887" r="1263"/>
          <a:stretch/>
        </p:blipFill>
        <p:spPr>
          <a:xfrm>
            <a:off x="231530" y="4206719"/>
            <a:ext cx="776935" cy="36656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A783969-09BA-44A2-BD82-1CA9C2718B77}"/>
              </a:ext>
            </a:extLst>
          </p:cNvPr>
          <p:cNvGrpSpPr/>
          <p:nvPr/>
        </p:nvGrpSpPr>
        <p:grpSpPr>
          <a:xfrm>
            <a:off x="7092092" y="161387"/>
            <a:ext cx="5150769" cy="612020"/>
            <a:chOff x="7092092" y="161387"/>
            <a:chExt cx="5150769" cy="6120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09F182D-0F14-4F5F-9340-1248FEC302DC}"/>
                    </a:ext>
                  </a:extLst>
                </p:cNvPr>
                <p:cNvSpPr/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dirty="0">
                      <a:latin typeface="Cambria Math" panose="02040503050406030204" pitchFamily="18" charset="0"/>
                    </a:rPr>
                    <a:t> : Signed distance</a:t>
                  </a:r>
                  <a:endParaRPr lang="en-US" dirty="0"/>
                </a:p>
              </p:txBody>
            </p:sp>
          </mc:Choice>
          <mc:Fallback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09F182D-0F14-4F5F-9340-1248FEC30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11475" r="-1570" b="-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14C1CAE-1944-44BC-93C4-205449EFF7E1}"/>
                    </a:ext>
                  </a:extLst>
                </p:cNvPr>
                <p:cNvSpPr/>
                <p:nvPr/>
              </p:nvSpPr>
              <p:spPr>
                <a:xfrm>
                  <a:off x="7092092" y="420297"/>
                  <a:ext cx="5150769" cy="353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 err="1"/>
                    <a:t>Lagrangian</a:t>
                  </a:r>
                  <a:r>
                    <a:rPr lang="en-US" sz="1200" dirty="0"/>
                    <a:t>: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[1−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m:rPr>
                          <m:nor/>
                        </m:rPr>
                        <a:rPr lang="en-US" sz="1200" dirty="0"/>
                        <m:t>+</m:t>
                      </m:r>
                      <m:nary>
                        <m:naryPr>
                          <m:chr m:val="∑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14C1CAE-1944-44BC-93C4-205449EFF7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92" y="420297"/>
                  <a:ext cx="5150769" cy="353110"/>
                </a:xfrm>
                <a:prstGeom prst="rect">
                  <a:avLst/>
                </a:prstGeom>
                <a:blipFill>
                  <a:blip r:embed="rId6"/>
                  <a:stretch>
                    <a:fillRect t="-65517" b="-1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20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F272-0D44-4E85-93AB-48411E2CD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KKT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3484A-53C3-4FF1-8A0A-48243ECC9D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the dual can be rigged to give the same solution as the original</a:t>
                </a:r>
              </a:p>
              <a:p>
                <a:r>
                  <a:rPr lang="en-US" dirty="0"/>
                  <a:t>THEN we get helpful facts about the solution called the KKT conditions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KKT can be used to check a candidate solution, or derive facts of the eventual solution</a:t>
                </a:r>
              </a:p>
              <a:p>
                <a:pPr marL="1257270" lvl="1" indent="-514350">
                  <a:buAutoNum type="arabicPeriod"/>
                </a:pPr>
                <a:r>
                  <a:rPr lang="en-US" dirty="0"/>
                  <a:t>Derivative of </a:t>
                </a:r>
                <a:r>
                  <a:rPr lang="en-US" dirty="0" err="1"/>
                  <a:t>Lagrangian</a:t>
                </a:r>
                <a:r>
                  <a:rPr lang="en-US" dirty="0"/>
                  <a:t> (</a:t>
                </a:r>
                <a:r>
                  <a:rPr lang="en-US" dirty="0" err="1"/>
                  <a:t>wrt</a:t>
                </a:r>
                <a:r>
                  <a:rPr lang="en-US" dirty="0"/>
                  <a:t> any parameter) is 0</a:t>
                </a:r>
              </a:p>
              <a:p>
                <a:pPr marL="1257270" lvl="1" indent="-514350">
                  <a:buAutoNum type="arabicPeriod"/>
                </a:pPr>
                <a:r>
                  <a:rPr lang="en-US" dirty="0"/>
                  <a:t>Derivative of </a:t>
                </a:r>
                <a:r>
                  <a:rPr lang="en-US" dirty="0" err="1"/>
                  <a:t>Lagrangian</a:t>
                </a:r>
                <a:r>
                  <a:rPr lang="en-US" dirty="0"/>
                  <a:t> (</a:t>
                </a:r>
                <a:r>
                  <a:rPr lang="en-US" dirty="0" err="1"/>
                  <a:t>wrt</a:t>
                </a:r>
                <a:r>
                  <a:rPr lang="en-US" dirty="0"/>
                  <a:t> cost of violating an equality) is 0</a:t>
                </a:r>
              </a:p>
              <a:p>
                <a:pPr marL="1257270" lvl="1" indent="-514350">
                  <a:buFont typeface="Arial"/>
                  <a:buAutoNum type="arabicPeriod"/>
                </a:pPr>
                <a:r>
                  <a:rPr lang="en-US" dirty="0"/>
                  <a:t>Constraint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0 (i.e. constraints are satisfied)</a:t>
                </a:r>
              </a:p>
              <a:p>
                <a:pPr marL="1257270" lvl="1" indent="-514350">
                  <a:buAutoNum type="arabicPeriod"/>
                </a:pPr>
                <a:r>
                  <a:rPr lang="en-US" dirty="0"/>
                  <a:t>Cost*constraint = 0 (only binding constraints get non-zero costs)</a:t>
                </a:r>
              </a:p>
              <a:p>
                <a:pPr marL="1257270" lvl="1" indent="-514350">
                  <a:buAutoNum type="arabicPeriod"/>
                </a:pPr>
                <a:r>
                  <a:rPr lang="en-US" dirty="0"/>
                  <a:t>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0 (costs are positive)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3484A-53C3-4FF1-8A0A-48243ECC9D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0" t="-2594" r="-1004" b="-127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7B871-B2FD-4046-8B95-BC4E8A7C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C39D75-059B-4999-A74D-9888C3E08CE0}"/>
              </a:ext>
            </a:extLst>
          </p:cNvPr>
          <p:cNvGrpSpPr/>
          <p:nvPr/>
        </p:nvGrpSpPr>
        <p:grpSpPr>
          <a:xfrm>
            <a:off x="7092092" y="161387"/>
            <a:ext cx="5150769" cy="612020"/>
            <a:chOff x="7092092" y="161387"/>
            <a:chExt cx="5150769" cy="6120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FB467D8-4988-4AE1-A857-52C4D5429CAA}"/>
                    </a:ext>
                  </a:extLst>
                </p:cNvPr>
                <p:cNvSpPr/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dirty="0">
                      <a:latin typeface="Cambria Math" panose="02040503050406030204" pitchFamily="18" charset="0"/>
                    </a:rPr>
                    <a:t> : Signed distance</a:t>
                  </a:r>
                  <a:endParaRPr lang="en-US" dirty="0"/>
                </a:p>
              </p:txBody>
            </p:sp>
          </mc:Choice>
          <mc:Fallback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FB467D8-4988-4AE1-A857-52C4D5429C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1475" r="-1570" b="-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3263341-69B4-4BB7-955A-21D85A62B49C}"/>
                    </a:ext>
                  </a:extLst>
                </p:cNvPr>
                <p:cNvSpPr/>
                <p:nvPr/>
              </p:nvSpPr>
              <p:spPr>
                <a:xfrm>
                  <a:off x="7092092" y="420297"/>
                  <a:ext cx="5150769" cy="353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 err="1"/>
                    <a:t>Lagrangian</a:t>
                  </a:r>
                  <a:r>
                    <a:rPr lang="en-US" sz="1200" dirty="0"/>
                    <a:t>: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[1−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m:rPr>
                          <m:nor/>
                        </m:rPr>
                        <a:rPr lang="en-US" sz="1200" dirty="0"/>
                        <m:t>+</m:t>
                      </m:r>
                      <m:nary>
                        <m:naryPr>
                          <m:chr m:val="∑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3263341-69B4-4BB7-955A-21D85A62B4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92" y="420297"/>
                  <a:ext cx="5150769" cy="353110"/>
                </a:xfrm>
                <a:prstGeom prst="rect">
                  <a:avLst/>
                </a:prstGeom>
                <a:blipFill>
                  <a:blip r:embed="rId4"/>
                  <a:stretch>
                    <a:fillRect t="-65517" b="-1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1021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40FE3-944B-461F-8127-38059226C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was… mostly Econ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7DD61-C2E5-475A-AE73-364981339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recap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Wrote our optimization problem (minimize loss)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Massaged into a </a:t>
            </a:r>
            <a:r>
              <a:rPr lang="en-US" i="1" dirty="0"/>
              <a:t>convex</a:t>
            </a:r>
            <a:r>
              <a:rPr lang="en-US" dirty="0"/>
              <a:t> optimization problem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Horary for hinge loss and convexity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Applied </a:t>
            </a:r>
            <a:r>
              <a:rPr lang="en-US" dirty="0" err="1"/>
              <a:t>Lagrangian</a:t>
            </a:r>
            <a:r>
              <a:rPr lang="en-US" dirty="0"/>
              <a:t> to make progress on the constrained optimization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Costs instead of mandates, but a demon controls costs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Convexity let us study the dual problem instead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We control costs, but it’s not always possible to set them well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KKT gave us a bunch of useful properties we’re about to apply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04ED9-2193-435E-BE3F-73EAE3508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C3B634-76C3-49F1-B3FE-DAB6D1948154}"/>
              </a:ext>
            </a:extLst>
          </p:cNvPr>
          <p:cNvGrpSpPr/>
          <p:nvPr/>
        </p:nvGrpSpPr>
        <p:grpSpPr>
          <a:xfrm>
            <a:off x="7092092" y="161387"/>
            <a:ext cx="5150769" cy="612020"/>
            <a:chOff x="7092092" y="161387"/>
            <a:chExt cx="5150769" cy="6120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1C0FA9AF-B5FD-4744-8854-706243374007}"/>
                    </a:ext>
                  </a:extLst>
                </p:cNvPr>
                <p:cNvSpPr/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dirty="0">
                      <a:latin typeface="Cambria Math" panose="02040503050406030204" pitchFamily="18" charset="0"/>
                    </a:rPr>
                    <a:t> : Signed distance</a:t>
                  </a:r>
                  <a:endParaRPr lang="en-US" dirty="0"/>
                </a:p>
              </p:txBody>
            </p:sp>
          </mc:Choice>
          <mc:Fallback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1C0FA9AF-B5FD-4744-8854-7062433740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1475" r="-1570" b="-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E220410-FCB7-47B3-AEB0-6DEAF817BFCB}"/>
                    </a:ext>
                  </a:extLst>
                </p:cNvPr>
                <p:cNvSpPr/>
                <p:nvPr/>
              </p:nvSpPr>
              <p:spPr>
                <a:xfrm>
                  <a:off x="7092092" y="420297"/>
                  <a:ext cx="5150769" cy="353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 err="1"/>
                    <a:t>Lagrangian</a:t>
                  </a:r>
                  <a:r>
                    <a:rPr lang="en-US" sz="1200" dirty="0"/>
                    <a:t>: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[1−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m:rPr>
                          <m:nor/>
                        </m:rPr>
                        <a:rPr lang="en-US" sz="1200" dirty="0"/>
                        <m:t>+</m:t>
                      </m:r>
                      <m:nary>
                        <m:naryPr>
                          <m:chr m:val="∑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E220410-FCB7-47B3-AEB0-6DEAF817BF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92" y="420297"/>
                  <a:ext cx="5150769" cy="353110"/>
                </a:xfrm>
                <a:prstGeom prst="rect">
                  <a:avLst/>
                </a:prstGeom>
                <a:blipFill>
                  <a:blip r:embed="rId3"/>
                  <a:stretch>
                    <a:fillRect t="-65517" b="-1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6610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40FE3-944B-461F-8127-38059226C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was… mostly Econ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7DD61-C2E5-475A-AE73-364981339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recap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Wrote our optimization problem (minimize loss)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Massaged into a </a:t>
            </a:r>
            <a:r>
              <a:rPr lang="en-US" i="1" dirty="0"/>
              <a:t>convex</a:t>
            </a:r>
            <a:r>
              <a:rPr lang="en-US" dirty="0"/>
              <a:t> optimization problem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Horary for hinge loss and convexity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Applied </a:t>
            </a:r>
            <a:r>
              <a:rPr lang="en-US" dirty="0" err="1"/>
              <a:t>Lagrangian</a:t>
            </a:r>
            <a:r>
              <a:rPr lang="en-US" dirty="0"/>
              <a:t> to make progress on the constrained optimization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Costs instead of mandates, but a demon controls costs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Convexity let us study the dual problem instead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We control costs, but it’s not always possible to set them well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KKT gave us a bunch of useful properties we’re about to apply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04ED9-2193-435E-BE3F-73EAE3508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2BD22-3829-4B54-9FFE-3F834BAA2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87" r="1263"/>
          <a:stretch/>
        </p:blipFill>
        <p:spPr>
          <a:xfrm>
            <a:off x="1820199" y="1323733"/>
            <a:ext cx="8353439" cy="492659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BA6F51F-9F37-42EE-90A2-AAEEBD2F8754}"/>
              </a:ext>
            </a:extLst>
          </p:cNvPr>
          <p:cNvGrpSpPr/>
          <p:nvPr/>
        </p:nvGrpSpPr>
        <p:grpSpPr>
          <a:xfrm>
            <a:off x="7092092" y="161387"/>
            <a:ext cx="5150769" cy="612020"/>
            <a:chOff x="7092092" y="161387"/>
            <a:chExt cx="5150769" cy="6120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751E992-8FD3-4FAD-B227-7759ED869625}"/>
                    </a:ext>
                  </a:extLst>
                </p:cNvPr>
                <p:cNvSpPr/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dirty="0">
                      <a:latin typeface="Cambria Math" panose="02040503050406030204" pitchFamily="18" charset="0"/>
                    </a:rPr>
                    <a:t> : Signed distance</a:t>
                  </a:r>
                  <a:endParaRPr lang="en-US" dirty="0"/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751E992-8FD3-4FAD-B227-7759ED8696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1475" r="-1570" b="-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F786D572-0ABB-4135-94F7-4E1EB5422E3C}"/>
                    </a:ext>
                  </a:extLst>
                </p:cNvPr>
                <p:cNvSpPr/>
                <p:nvPr/>
              </p:nvSpPr>
              <p:spPr>
                <a:xfrm>
                  <a:off x="7092092" y="420297"/>
                  <a:ext cx="5150769" cy="353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 err="1"/>
                    <a:t>Lagrangian</a:t>
                  </a:r>
                  <a:r>
                    <a:rPr lang="en-US" sz="1200" dirty="0"/>
                    <a:t>: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[1−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m:rPr>
                          <m:nor/>
                        </m:rPr>
                        <a:rPr lang="en-US" sz="1200" dirty="0"/>
                        <m:t>+</m:t>
                      </m:r>
                      <m:nary>
                        <m:naryPr>
                          <m:chr m:val="∑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F786D572-0ABB-4135-94F7-4E1EB5422E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92" y="420297"/>
                  <a:ext cx="5150769" cy="353110"/>
                </a:xfrm>
                <a:prstGeom prst="rect">
                  <a:avLst/>
                </a:prstGeom>
                <a:blipFill>
                  <a:blip r:embed="rId4"/>
                  <a:stretch>
                    <a:fillRect t="-65517" b="-1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69785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27C4B-25CD-4926-A29D-A4C4BFA80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Math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3CED8-A9FE-4807-A2E1-22327C110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III: Part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37D59-BEB8-44CA-B6F3-630B77AC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55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99089-6D3D-4684-A136-3F152AFBC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rule of KKT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440A3C-BB2D-4FF5-BE73-60D0CD2AD3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588167"/>
              </a:xfrm>
            </p:spPr>
            <p:txBody>
              <a:bodyPr/>
              <a:lstStyle/>
              <a:p>
                <a:r>
                  <a:rPr lang="en-US" sz="2400" dirty="0"/>
                  <a:t>Rule 1 (for w) says that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[1−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m:rPr>
                          <m:nor/>
                        </m:rPr>
                        <a:rPr lang="en-US" sz="2000" dirty="0"/>
                        <m:t>+</m:t>
                      </m:r>
                      <m:nary>
                        <m:naryPr>
                          <m:chr m:val="∑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400" dirty="0"/>
                  <a:t>The derivative is practically trivial: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Conclusions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w are just a weighted sum of the training points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we can make classification decisions using only the x and y data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440A3C-BB2D-4FF5-BE73-60D0CD2AD3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588167"/>
              </a:xfrm>
              <a:blipFill>
                <a:blip r:embed="rId2"/>
                <a:stretch>
                  <a:fillRect l="-945" t="-872" r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3B403-CFD0-4DF1-9FD7-B1CE7559C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CA5798-FECE-4165-B965-46969C57807F}"/>
              </a:ext>
            </a:extLst>
          </p:cNvPr>
          <p:cNvGrpSpPr/>
          <p:nvPr/>
        </p:nvGrpSpPr>
        <p:grpSpPr>
          <a:xfrm>
            <a:off x="7092092" y="161387"/>
            <a:ext cx="5150769" cy="612020"/>
            <a:chOff x="7092092" y="161387"/>
            <a:chExt cx="5150769" cy="6120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249D1C3-8901-424A-9983-2B3B31DB4100}"/>
                    </a:ext>
                  </a:extLst>
                </p:cNvPr>
                <p:cNvSpPr/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dirty="0">
                      <a:latin typeface="Cambria Math" panose="02040503050406030204" pitchFamily="18" charset="0"/>
                    </a:rPr>
                    <a:t> : Signed distance</a:t>
                  </a:r>
                  <a:endParaRPr lang="en-US" dirty="0"/>
                </a:p>
              </p:txBody>
            </p:sp>
          </mc:Choice>
          <mc:Fallback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249D1C3-8901-424A-9983-2B3B31DB41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1475" r="-1570" b="-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3B0DC22-9A94-4FA4-B162-DBF7B2306139}"/>
                    </a:ext>
                  </a:extLst>
                </p:cNvPr>
                <p:cNvSpPr/>
                <p:nvPr/>
              </p:nvSpPr>
              <p:spPr>
                <a:xfrm>
                  <a:off x="7092092" y="420297"/>
                  <a:ext cx="5150769" cy="353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 err="1"/>
                    <a:t>Lagrangian</a:t>
                  </a:r>
                  <a:r>
                    <a:rPr lang="en-US" sz="1200" dirty="0"/>
                    <a:t>: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[1−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m:rPr>
                          <m:nor/>
                        </m:rPr>
                        <a:rPr lang="en-US" sz="1200" dirty="0"/>
                        <m:t>+</m:t>
                      </m:r>
                      <m:nary>
                        <m:naryPr>
                          <m:chr m:val="∑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3B0DC22-9A94-4FA4-B162-DBF7B23061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92" y="420297"/>
                  <a:ext cx="5150769" cy="353110"/>
                </a:xfrm>
                <a:prstGeom prst="rect">
                  <a:avLst/>
                </a:prstGeom>
                <a:blipFill>
                  <a:blip r:embed="rId4"/>
                  <a:stretch>
                    <a:fillRect t="-65517" b="-1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249DB2B-00E8-4DB1-9A43-5B9958BCDCC5}"/>
                  </a:ext>
                </a:extLst>
              </p:cNvPr>
              <p:cNvSpPr/>
              <p:nvPr/>
            </p:nvSpPr>
            <p:spPr>
              <a:xfrm>
                <a:off x="10251212" y="828505"/>
                <a:ext cx="1940788" cy="339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1)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249DB2B-00E8-4DB1-9A43-5B9958BCD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212" y="828505"/>
                <a:ext cx="1940788" cy="339388"/>
              </a:xfrm>
              <a:prstGeom prst="rect">
                <a:avLst/>
              </a:prstGeom>
              <a:blipFill>
                <a:blip r:embed="rId5"/>
                <a:stretch>
                  <a:fillRect l="-1887" t="-108929" b="-16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858E572-E906-4E8C-8FF6-F096E43CC8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7887" r="1263"/>
          <a:stretch/>
        </p:blipFill>
        <p:spPr>
          <a:xfrm>
            <a:off x="643109" y="5313682"/>
            <a:ext cx="776935" cy="3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8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3633 0.45926 L 4.375E-6 2.59259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14" y="-2300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99089-6D3D-4684-A136-3F152AFBC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second rule of KKT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440A3C-BB2D-4FF5-BE73-60D0CD2AD3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588167"/>
              </a:xfrm>
            </p:spPr>
            <p:txBody>
              <a:bodyPr/>
              <a:lstStyle/>
              <a:p>
                <a:r>
                  <a:rPr lang="en-US" sz="2400" dirty="0"/>
                  <a:t>Rule 1 (for b) says that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[1−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m:rPr>
                          <m:nor/>
                        </m:rPr>
                        <a:rPr lang="en-US" sz="2000" dirty="0"/>
                        <m:t>+</m:t>
                      </m:r>
                      <m:nary>
                        <m:naryPr>
                          <m:chr m:val="∑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400" dirty="0"/>
                  <a:t>The derivative is again trivial: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Conclusions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assigned to the positive class cancel with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assigned to the negative class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Not very insightful, but allows a simplification later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440A3C-BB2D-4FF5-BE73-60D0CD2AD3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588167"/>
              </a:xfrm>
              <a:blipFill>
                <a:blip r:embed="rId2"/>
                <a:stretch>
                  <a:fillRect l="-945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3B403-CFD0-4DF1-9FD7-B1CE7559C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3C5D68-FB89-445C-A4C8-8AD11A983CA6}"/>
              </a:ext>
            </a:extLst>
          </p:cNvPr>
          <p:cNvGrpSpPr/>
          <p:nvPr/>
        </p:nvGrpSpPr>
        <p:grpSpPr>
          <a:xfrm>
            <a:off x="7092092" y="161387"/>
            <a:ext cx="5150769" cy="612020"/>
            <a:chOff x="7092092" y="161387"/>
            <a:chExt cx="5150769" cy="6120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22C23A6-8812-422B-B8D6-7733591684A2}"/>
                    </a:ext>
                  </a:extLst>
                </p:cNvPr>
                <p:cNvSpPr/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dirty="0">
                      <a:latin typeface="Cambria Math" panose="02040503050406030204" pitchFamily="18" charset="0"/>
                    </a:rPr>
                    <a:t> : Signed distance</a:t>
                  </a:r>
                  <a:endParaRPr lang="en-US" dirty="0"/>
                </a:p>
              </p:txBody>
            </p:sp>
          </mc:Choice>
          <mc:Fallback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22C23A6-8812-422B-B8D6-7733591684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1475" r="-1570" b="-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29D76056-B7AB-453F-9D82-D399D9AA4F7A}"/>
                    </a:ext>
                  </a:extLst>
                </p:cNvPr>
                <p:cNvSpPr/>
                <p:nvPr/>
              </p:nvSpPr>
              <p:spPr>
                <a:xfrm>
                  <a:off x="7092092" y="420297"/>
                  <a:ext cx="5150769" cy="353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 err="1"/>
                    <a:t>Lagrangian</a:t>
                  </a:r>
                  <a:r>
                    <a:rPr lang="en-US" sz="1200" dirty="0"/>
                    <a:t>: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[1−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m:rPr>
                          <m:nor/>
                        </m:rPr>
                        <a:rPr lang="en-US" sz="1200" dirty="0"/>
                        <m:t>+</m:t>
                      </m:r>
                      <m:nary>
                        <m:naryPr>
                          <m:chr m:val="∑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29D76056-B7AB-453F-9D82-D399D9AA4F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92" y="420297"/>
                  <a:ext cx="5150769" cy="353110"/>
                </a:xfrm>
                <a:prstGeom prst="rect">
                  <a:avLst/>
                </a:prstGeom>
                <a:blipFill>
                  <a:blip r:embed="rId4"/>
                  <a:stretch>
                    <a:fillRect t="-65517" b="-1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E890927-63A1-4EB5-BFC7-C7878815D001}"/>
                  </a:ext>
                </a:extLst>
              </p:cNvPr>
              <p:cNvSpPr/>
              <p:nvPr/>
            </p:nvSpPr>
            <p:spPr>
              <a:xfrm>
                <a:off x="10251212" y="828505"/>
                <a:ext cx="1940788" cy="339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1)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E890927-63A1-4EB5-BFC7-C7878815D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212" y="828505"/>
                <a:ext cx="1940788" cy="339388"/>
              </a:xfrm>
              <a:prstGeom prst="rect">
                <a:avLst/>
              </a:prstGeom>
              <a:blipFill>
                <a:blip r:embed="rId2"/>
                <a:stretch>
                  <a:fillRect l="-1887" t="-108929" b="-16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867121E-7A44-4F2E-A049-8AE9A131D06C}"/>
                  </a:ext>
                </a:extLst>
              </p:cNvPr>
              <p:cNvSpPr/>
              <p:nvPr/>
            </p:nvSpPr>
            <p:spPr>
              <a:xfrm>
                <a:off x="10251212" y="1150599"/>
                <a:ext cx="1578445" cy="339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2)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867121E-7A44-4F2E-A049-8AE9A131D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212" y="1150599"/>
                <a:ext cx="1578445" cy="339388"/>
              </a:xfrm>
              <a:prstGeom prst="rect">
                <a:avLst/>
              </a:prstGeom>
              <a:blipFill>
                <a:blip r:embed="rId5"/>
                <a:stretch>
                  <a:fillRect l="-4247" t="-110909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3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99 0.41065 L 6.657E-17 4.07407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34" y="-20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99089-6D3D-4684-A136-3F152AFBC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third rule of KKT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440A3C-BB2D-4FF5-BE73-60D0CD2AD3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588167"/>
              </a:xfrm>
            </p:spPr>
            <p:txBody>
              <a:bodyPr/>
              <a:lstStyle/>
              <a:p>
                <a:r>
                  <a:rPr lang="en-US" sz="2400" dirty="0"/>
                  <a:t>Rule 1 (for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) says that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[1−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m:rPr>
                          <m:nor/>
                        </m:rPr>
                        <a:rPr lang="en-US" sz="2000" dirty="0"/>
                        <m:t>+</m:t>
                      </m:r>
                      <m:nary>
                        <m:naryPr>
                          <m:chr m:val="∑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400" dirty="0"/>
                  <a:t>The derivative is again trivial: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:r>
                  <a:rPr lang="en-US" sz="2000" b="0" dirty="0"/>
                  <a:t>                       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              for all j</a:t>
                </a:r>
              </a:p>
              <a:p>
                <a:r>
                  <a:rPr lang="en-US" sz="2400" dirty="0"/>
                  <a:t>Conclusions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cost of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above the loss and the cost of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below 0 add up to the total cost associated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Again, not terribly informative, but useful on the next slide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440A3C-BB2D-4FF5-BE73-60D0CD2AD3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588167"/>
              </a:xfrm>
              <a:blipFill>
                <a:blip r:embed="rId2"/>
                <a:stretch>
                  <a:fillRect l="-945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3B403-CFD0-4DF1-9FD7-B1CE7559C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845FD3-38D4-42F7-8A10-48B12522C196}"/>
              </a:ext>
            </a:extLst>
          </p:cNvPr>
          <p:cNvGrpSpPr/>
          <p:nvPr/>
        </p:nvGrpSpPr>
        <p:grpSpPr>
          <a:xfrm>
            <a:off x="7092092" y="161387"/>
            <a:ext cx="5150769" cy="612020"/>
            <a:chOff x="7092092" y="161387"/>
            <a:chExt cx="5150769" cy="6120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41E8ABA-B988-4C42-9511-530243D623A3}"/>
                    </a:ext>
                  </a:extLst>
                </p:cNvPr>
                <p:cNvSpPr/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dirty="0">
                      <a:latin typeface="Cambria Math" panose="02040503050406030204" pitchFamily="18" charset="0"/>
                    </a:rPr>
                    <a:t> : Signed distance</a:t>
                  </a:r>
                  <a:endParaRPr lang="en-US" dirty="0"/>
                </a:p>
              </p:txBody>
            </p:sp>
          </mc:Choice>
          <mc:Fallback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41E8ABA-B988-4C42-9511-530243D623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1475" r="-1570" b="-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02597EA-BCBA-4703-A285-0EFE8DF56710}"/>
                    </a:ext>
                  </a:extLst>
                </p:cNvPr>
                <p:cNvSpPr/>
                <p:nvPr/>
              </p:nvSpPr>
              <p:spPr>
                <a:xfrm>
                  <a:off x="7092092" y="420297"/>
                  <a:ext cx="5150769" cy="353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 err="1"/>
                    <a:t>Lagrangian</a:t>
                  </a:r>
                  <a:r>
                    <a:rPr lang="en-US" sz="1200" dirty="0"/>
                    <a:t>: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[1−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m:rPr>
                          <m:nor/>
                        </m:rPr>
                        <a:rPr lang="en-US" sz="1200" dirty="0"/>
                        <m:t>+</m:t>
                      </m:r>
                      <m:nary>
                        <m:naryPr>
                          <m:chr m:val="∑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02597EA-BCBA-4703-A285-0EFE8DF567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92" y="420297"/>
                  <a:ext cx="5150769" cy="353110"/>
                </a:xfrm>
                <a:prstGeom prst="rect">
                  <a:avLst/>
                </a:prstGeom>
                <a:blipFill>
                  <a:blip r:embed="rId4"/>
                  <a:stretch>
                    <a:fillRect t="-65517" b="-1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A06B4A8-4396-41CE-9D0C-E2D52103D930}"/>
                  </a:ext>
                </a:extLst>
              </p:cNvPr>
              <p:cNvSpPr/>
              <p:nvPr/>
            </p:nvSpPr>
            <p:spPr>
              <a:xfrm>
                <a:off x="10251212" y="828505"/>
                <a:ext cx="1940788" cy="339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1)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A06B4A8-4396-41CE-9D0C-E2D52103D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212" y="828505"/>
                <a:ext cx="1940788" cy="339388"/>
              </a:xfrm>
              <a:prstGeom prst="rect">
                <a:avLst/>
              </a:prstGeom>
              <a:blipFill>
                <a:blip r:embed="rId5"/>
                <a:stretch>
                  <a:fillRect l="-1887" t="-108929" b="-16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8C5145-12F4-44B6-AC1C-2C89C788DAB4}"/>
                  </a:ext>
                </a:extLst>
              </p:cNvPr>
              <p:cNvSpPr/>
              <p:nvPr/>
            </p:nvSpPr>
            <p:spPr>
              <a:xfrm>
                <a:off x="10251212" y="1150599"/>
                <a:ext cx="1578445" cy="339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2)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8C5145-12F4-44B6-AC1C-2C89C788D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212" y="1150599"/>
                <a:ext cx="1578445" cy="339388"/>
              </a:xfrm>
              <a:prstGeom prst="rect">
                <a:avLst/>
              </a:prstGeom>
              <a:blipFill>
                <a:blip r:embed="rId2"/>
                <a:stretch>
                  <a:fillRect l="-4247" t="-110909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CC877CA-D696-41F9-AEC7-DC4B81425232}"/>
                  </a:ext>
                </a:extLst>
              </p:cNvPr>
              <p:cNvSpPr/>
              <p:nvPr/>
            </p:nvSpPr>
            <p:spPr>
              <a:xfrm>
                <a:off x="10251212" y="1472693"/>
                <a:ext cx="1420325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3)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CC877CA-D696-41F9-AEC7-DC4B81425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212" y="1472693"/>
                <a:ext cx="1420325" cy="358368"/>
              </a:xfrm>
              <a:prstGeom prst="rect">
                <a:avLst/>
              </a:prstGeom>
              <a:blipFill>
                <a:blip r:embed="rId6"/>
                <a:stretch>
                  <a:fillRect l="-2575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485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399 0.27477 L 2.91667E-6 3.33333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93" y="-1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A08797-DA63-49D5-9584-51082915595B}"/>
              </a:ext>
            </a:extLst>
          </p:cNvPr>
          <p:cNvSpPr txBox="1">
            <a:spLocks/>
          </p:cNvSpPr>
          <p:nvPr/>
        </p:nvSpPr>
        <p:spPr>
          <a:xfrm>
            <a:off x="833415" y="1177758"/>
            <a:ext cx="10327008" cy="4816641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b="1" dirty="0"/>
          </a:p>
          <a:p>
            <a:endParaRPr lang="en-US" sz="4000" b="1" dirty="0"/>
          </a:p>
          <a:p>
            <a:br>
              <a:rPr lang="en-US" sz="4000" b="1" dirty="0"/>
            </a:br>
            <a:r>
              <a:rPr lang="en-US" sz="3600" b="1" dirty="0"/>
              <a:t>A: You’re modelling too much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AC781C-CAE5-4715-BA02-A2B225EFF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38" y="1177925"/>
            <a:ext cx="10326687" cy="491159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LDA/QDA tell the complete story of how the data came to 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Correspondingly, it makes heavy assumptions, and much can go wrong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Logistic doesn’t care how the X data came to be, it only tells the story of the Y data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Since there are fewer assumptions, the math is more advanced and the method is slower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421E0-8229-4596-8EE1-A9200B401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D733D-DD4E-484B-8894-6979F8FA5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50B41-A4D9-4DAA-AF31-2A286069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87F43-9931-4753-998B-A4EA8ADF0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That’s all the facts we need. Let’s simplify the dual.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6D88D-A199-4CFA-8231-F120BBE70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9E8206-EAB6-41BD-9356-C64DA1933831}"/>
              </a:ext>
            </a:extLst>
          </p:cNvPr>
          <p:cNvGrpSpPr/>
          <p:nvPr/>
        </p:nvGrpSpPr>
        <p:grpSpPr>
          <a:xfrm>
            <a:off x="7092092" y="161387"/>
            <a:ext cx="5150769" cy="612020"/>
            <a:chOff x="7092092" y="161387"/>
            <a:chExt cx="5150769" cy="6120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2BCF0D7-2107-4A53-BDAD-CF012491C33A}"/>
                    </a:ext>
                  </a:extLst>
                </p:cNvPr>
                <p:cNvSpPr/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dirty="0">
                      <a:latin typeface="Cambria Math" panose="02040503050406030204" pitchFamily="18" charset="0"/>
                    </a:rPr>
                    <a:t> : Signed distance</a:t>
                  </a:r>
                  <a:endParaRPr lang="en-US" dirty="0"/>
                </a:p>
              </p:txBody>
            </p:sp>
          </mc:Choice>
          <mc:Fallback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2BCF0D7-2107-4A53-BDAD-CF012491C3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1475" r="-1570" b="-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DF58129-10E7-4748-A9DC-62B7CAEBAF45}"/>
                    </a:ext>
                  </a:extLst>
                </p:cNvPr>
                <p:cNvSpPr/>
                <p:nvPr/>
              </p:nvSpPr>
              <p:spPr>
                <a:xfrm>
                  <a:off x="7092092" y="420297"/>
                  <a:ext cx="5150769" cy="353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 err="1"/>
                    <a:t>Lagrangian</a:t>
                  </a:r>
                  <a:r>
                    <a:rPr lang="en-US" sz="1200" dirty="0"/>
                    <a:t>: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[1−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m:rPr>
                          <m:nor/>
                        </m:rPr>
                        <a:rPr lang="en-US" sz="1200" dirty="0"/>
                        <m:t>+</m:t>
                      </m:r>
                      <m:nary>
                        <m:naryPr>
                          <m:chr m:val="∑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DF58129-10E7-4748-A9DC-62B7CAEBAF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92" y="420297"/>
                  <a:ext cx="5150769" cy="353110"/>
                </a:xfrm>
                <a:prstGeom prst="rect">
                  <a:avLst/>
                </a:prstGeom>
                <a:blipFill>
                  <a:blip r:embed="rId3"/>
                  <a:stretch>
                    <a:fillRect t="-65517" b="-1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44A707-006C-496C-A05D-5B1C9E08A885}"/>
                  </a:ext>
                </a:extLst>
              </p:cNvPr>
              <p:cNvSpPr/>
              <p:nvPr/>
            </p:nvSpPr>
            <p:spPr>
              <a:xfrm>
                <a:off x="10251212" y="828505"/>
                <a:ext cx="1940788" cy="339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1)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44A707-006C-496C-A05D-5B1C9E08A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212" y="828505"/>
                <a:ext cx="1940788" cy="339388"/>
              </a:xfrm>
              <a:prstGeom prst="rect">
                <a:avLst/>
              </a:prstGeom>
              <a:blipFill>
                <a:blip r:embed="rId4"/>
                <a:stretch>
                  <a:fillRect l="-1887" t="-108929" b="-16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D5664F4-A34F-4E61-8ED4-4AB059D616C2}"/>
                  </a:ext>
                </a:extLst>
              </p:cNvPr>
              <p:cNvSpPr/>
              <p:nvPr/>
            </p:nvSpPr>
            <p:spPr>
              <a:xfrm>
                <a:off x="10251212" y="1150599"/>
                <a:ext cx="1578445" cy="339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2)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D5664F4-A34F-4E61-8ED4-4AB059D616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212" y="1150599"/>
                <a:ext cx="1578445" cy="339388"/>
              </a:xfrm>
              <a:prstGeom prst="rect">
                <a:avLst/>
              </a:prstGeom>
              <a:blipFill>
                <a:blip r:embed="rId5"/>
                <a:stretch>
                  <a:fillRect l="-4247" t="-110909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149055-0C6D-4E3B-A6F6-6C6BCFD7566E}"/>
                  </a:ext>
                </a:extLst>
              </p:cNvPr>
              <p:cNvSpPr/>
              <p:nvPr/>
            </p:nvSpPr>
            <p:spPr>
              <a:xfrm>
                <a:off x="10251212" y="1472693"/>
                <a:ext cx="1420325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3)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149055-0C6D-4E3B-A6F6-6C6BCFD756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212" y="1472693"/>
                <a:ext cx="1420325" cy="358368"/>
              </a:xfrm>
              <a:prstGeom prst="rect">
                <a:avLst/>
              </a:prstGeom>
              <a:blipFill>
                <a:blip r:embed="rId6"/>
                <a:stretch>
                  <a:fillRect l="-2575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4364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6C457-B109-4D1F-9ECE-D565BB6FE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Hardest Part… Is Cleaning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7832AD-2B55-4A4B-9716-E6F77306F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850509"/>
              </a:xfrm>
            </p:spPr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Starting from the </a:t>
                </a:r>
                <a:r>
                  <a:rPr lang="en-US" dirty="0" err="1">
                    <a:latin typeface="Cambria Math" panose="02040503050406030204" pitchFamily="18" charset="0"/>
                  </a:rPr>
                  <a:t>Lagrangian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m:rPr>
                          <m:nor/>
                        </m:rPr>
                        <a:rPr lang="en-US" dirty="0"/>
                        <m:t>+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Fact 3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for all j</a:t>
                </a:r>
                <a:r>
                  <a:rPr lang="en-US" dirty="0"/>
                  <a:t>) to kill C</a:t>
                </a:r>
              </a:p>
              <a:p>
                <a:r>
                  <a:rPr lang="en-US" sz="2000" i="1" dirty="0">
                    <a:latin typeface="Cambria Math" panose="02040503050406030204" pitchFamily="18" charset="0"/>
                  </a:rPr>
                  <a:t>Rearrange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[1−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sz="2000" i="1" dirty="0">
                    <a:latin typeface="Cambria Math" panose="02040503050406030204" pitchFamily="18" charset="0"/>
                  </a:rPr>
                  <a:t>Apply the fact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[1−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7832AD-2B55-4A4B-9716-E6F77306F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850509"/>
              </a:xfrm>
              <a:blipFill>
                <a:blip r:embed="rId2"/>
                <a:stretch>
                  <a:fillRect l="-1240" t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635A2-8936-4B97-8035-DB86A849E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41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ECF4878-1739-42FA-903D-C8CC2BE1760E}"/>
              </a:ext>
            </a:extLst>
          </p:cNvPr>
          <p:cNvSpPr txBox="1">
            <a:spLocks/>
          </p:cNvSpPr>
          <p:nvPr/>
        </p:nvSpPr>
        <p:spPr>
          <a:xfrm>
            <a:off x="2954866" y="6189916"/>
            <a:ext cx="6282268" cy="193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http://www.ccs.neu.edu/home/vip/teach/MLcourse/6_SVM_kernels/lecture_notes/svm/svm.pdf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69F1F3-30D2-414E-BDAB-B25BF4C74C54}"/>
              </a:ext>
            </a:extLst>
          </p:cNvPr>
          <p:cNvGrpSpPr/>
          <p:nvPr/>
        </p:nvGrpSpPr>
        <p:grpSpPr>
          <a:xfrm>
            <a:off x="7092092" y="161387"/>
            <a:ext cx="5150769" cy="612020"/>
            <a:chOff x="7092092" y="161387"/>
            <a:chExt cx="5150769" cy="6120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0DB13F9-F2F0-4D90-ADE4-83AA300E4894}"/>
                    </a:ext>
                  </a:extLst>
                </p:cNvPr>
                <p:cNvSpPr/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dirty="0">
                      <a:latin typeface="Cambria Math" panose="02040503050406030204" pitchFamily="18" charset="0"/>
                    </a:rPr>
                    <a:t> : Signed distance</a:t>
                  </a:r>
                  <a:endParaRPr lang="en-US" dirty="0"/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0DB13F9-F2F0-4D90-ADE4-83AA300E48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1475" r="-1570" b="-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AF84904-9758-4FC4-9FEB-BD50FCFC850B}"/>
                    </a:ext>
                  </a:extLst>
                </p:cNvPr>
                <p:cNvSpPr/>
                <p:nvPr/>
              </p:nvSpPr>
              <p:spPr>
                <a:xfrm>
                  <a:off x="7092092" y="420297"/>
                  <a:ext cx="5150769" cy="353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 err="1"/>
                    <a:t>Lagrangian</a:t>
                  </a:r>
                  <a:r>
                    <a:rPr lang="en-US" sz="1200" dirty="0"/>
                    <a:t>: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[1−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m:rPr>
                          <m:nor/>
                        </m:rPr>
                        <a:rPr lang="en-US" sz="1200" dirty="0"/>
                        <m:t>+</m:t>
                      </m:r>
                      <m:nary>
                        <m:naryPr>
                          <m:chr m:val="∑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AF84904-9758-4FC4-9FEB-BD50FCFC85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92" y="420297"/>
                  <a:ext cx="5150769" cy="353110"/>
                </a:xfrm>
                <a:prstGeom prst="rect">
                  <a:avLst/>
                </a:prstGeom>
                <a:blipFill>
                  <a:blip r:embed="rId4"/>
                  <a:stretch>
                    <a:fillRect t="-65517" b="-1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A5E5EED-8036-4720-A6FC-8E32EA296044}"/>
                  </a:ext>
                </a:extLst>
              </p:cNvPr>
              <p:cNvSpPr/>
              <p:nvPr/>
            </p:nvSpPr>
            <p:spPr>
              <a:xfrm>
                <a:off x="10251212" y="828505"/>
                <a:ext cx="1940788" cy="339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1)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A5E5EED-8036-4720-A6FC-8E32EA296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212" y="828505"/>
                <a:ext cx="1940788" cy="339388"/>
              </a:xfrm>
              <a:prstGeom prst="rect">
                <a:avLst/>
              </a:prstGeom>
              <a:blipFill>
                <a:blip r:embed="rId5"/>
                <a:stretch>
                  <a:fillRect l="-1887" t="-108929" b="-16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20E5A9A-D0AB-48AB-8360-A8426EE6037C}"/>
                  </a:ext>
                </a:extLst>
              </p:cNvPr>
              <p:cNvSpPr/>
              <p:nvPr/>
            </p:nvSpPr>
            <p:spPr>
              <a:xfrm>
                <a:off x="10251212" y="1150599"/>
                <a:ext cx="1578445" cy="339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2)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20E5A9A-D0AB-48AB-8360-A8426EE60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212" y="1150599"/>
                <a:ext cx="1578445" cy="339388"/>
              </a:xfrm>
              <a:prstGeom prst="rect">
                <a:avLst/>
              </a:prstGeom>
              <a:blipFill>
                <a:blip r:embed="rId6"/>
                <a:stretch>
                  <a:fillRect l="-4247" t="-110909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DAB6B49-E094-488D-94D7-B6C462037C1F}"/>
                  </a:ext>
                </a:extLst>
              </p:cNvPr>
              <p:cNvSpPr/>
              <p:nvPr/>
            </p:nvSpPr>
            <p:spPr>
              <a:xfrm>
                <a:off x="10251212" y="1472693"/>
                <a:ext cx="1420325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3)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DAB6B49-E094-488D-94D7-B6C462037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212" y="1472693"/>
                <a:ext cx="1420325" cy="358368"/>
              </a:xfrm>
              <a:prstGeom prst="rect">
                <a:avLst/>
              </a:prstGeom>
              <a:blipFill>
                <a:blip r:embed="rId2"/>
                <a:stretch>
                  <a:fillRect l="-2575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76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6C457-B109-4D1F-9ECE-D565BB6FE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Hardest Part… Is Cleaning 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7832AD-2B55-4A4B-9716-E6F77306F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850509"/>
              </a:xfrm>
            </p:spPr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Copy over from slide above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Fact 2 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) to kill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400" dirty="0"/>
              </a:p>
              <a:p>
                <a:r>
                  <a:rPr lang="en-US" sz="2000" i="1" dirty="0">
                    <a:latin typeface="Cambria Math" panose="02040503050406030204" pitchFamily="18" charset="0"/>
                  </a:rPr>
                  <a:t>Rearrange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[1−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sz="2000" i="1" dirty="0">
                    <a:latin typeface="Cambria Math" panose="02040503050406030204" pitchFamily="18" charset="0"/>
                  </a:rPr>
                  <a:t>Apply the fact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[1−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7832AD-2B55-4A4B-9716-E6F77306F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850509"/>
              </a:xfrm>
              <a:blipFill>
                <a:blip r:embed="rId2"/>
                <a:stretch>
                  <a:fillRect l="-1240" t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635A2-8936-4B97-8035-DB86A849E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42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ECF4878-1739-42FA-903D-C8CC2BE1760E}"/>
              </a:ext>
            </a:extLst>
          </p:cNvPr>
          <p:cNvSpPr txBox="1">
            <a:spLocks/>
          </p:cNvSpPr>
          <p:nvPr/>
        </p:nvSpPr>
        <p:spPr>
          <a:xfrm>
            <a:off x="2954866" y="6189916"/>
            <a:ext cx="6282268" cy="193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http://www.ccs.neu.edu/home/vip/teach/MLcourse/6_SVM_kernels/lecture_notes/svm/svm.pdf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190E64F-B323-4624-B995-1DF2F59F9638}"/>
              </a:ext>
            </a:extLst>
          </p:cNvPr>
          <p:cNvGrpSpPr/>
          <p:nvPr/>
        </p:nvGrpSpPr>
        <p:grpSpPr>
          <a:xfrm>
            <a:off x="7092092" y="161387"/>
            <a:ext cx="5150769" cy="612020"/>
            <a:chOff x="7092092" y="161387"/>
            <a:chExt cx="5150769" cy="6120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65CB8C3-5ED6-48D9-9789-2AA82E44D08C}"/>
                    </a:ext>
                  </a:extLst>
                </p:cNvPr>
                <p:cNvSpPr/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dirty="0">
                      <a:latin typeface="Cambria Math" panose="02040503050406030204" pitchFamily="18" charset="0"/>
                    </a:rPr>
                    <a:t> : Signed distance</a:t>
                  </a:r>
                  <a:endParaRPr lang="en-US" dirty="0"/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65CB8C3-5ED6-48D9-9789-2AA82E44D0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74" y="161387"/>
                  <a:ext cx="2722861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1475" r="-1570" b="-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9451EA2-3E1A-4893-A6BF-96870F69094D}"/>
                    </a:ext>
                  </a:extLst>
                </p:cNvPr>
                <p:cNvSpPr/>
                <p:nvPr/>
              </p:nvSpPr>
              <p:spPr>
                <a:xfrm>
                  <a:off x="7092092" y="420297"/>
                  <a:ext cx="5150769" cy="353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 err="1"/>
                    <a:t>Lagrangian</a:t>
                  </a:r>
                  <a:r>
                    <a:rPr lang="en-US" sz="1200" dirty="0"/>
                    <a:t>: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[1−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m:rPr>
                          <m:nor/>
                        </m:rPr>
                        <a:rPr lang="en-US" sz="1200" dirty="0"/>
                        <m:t>+</m:t>
                      </m:r>
                      <m:nary>
                        <m:naryPr>
                          <m:chr m:val="∑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9451EA2-3E1A-4893-A6BF-96870F6909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92" y="420297"/>
                  <a:ext cx="5150769" cy="353110"/>
                </a:xfrm>
                <a:prstGeom prst="rect">
                  <a:avLst/>
                </a:prstGeom>
                <a:blipFill>
                  <a:blip r:embed="rId4"/>
                  <a:stretch>
                    <a:fillRect t="-65517" b="-1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386A4B6-82CD-4935-AE2B-008F8F22D076}"/>
                  </a:ext>
                </a:extLst>
              </p:cNvPr>
              <p:cNvSpPr/>
              <p:nvPr/>
            </p:nvSpPr>
            <p:spPr>
              <a:xfrm>
                <a:off x="10251212" y="828505"/>
                <a:ext cx="1940788" cy="339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1)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386A4B6-82CD-4935-AE2B-008F8F22D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212" y="828505"/>
                <a:ext cx="1940788" cy="339388"/>
              </a:xfrm>
              <a:prstGeom prst="rect">
                <a:avLst/>
              </a:prstGeom>
              <a:blipFill>
                <a:blip r:embed="rId5"/>
                <a:stretch>
                  <a:fillRect l="-1887" t="-108929" b="-16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07D74C-E08F-46D0-A2EF-20D5A24FD675}"/>
                  </a:ext>
                </a:extLst>
              </p:cNvPr>
              <p:cNvSpPr/>
              <p:nvPr/>
            </p:nvSpPr>
            <p:spPr>
              <a:xfrm>
                <a:off x="10251212" y="1150599"/>
                <a:ext cx="1578445" cy="339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2)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07D74C-E08F-46D0-A2EF-20D5A24FD6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212" y="1150599"/>
                <a:ext cx="1578445" cy="339388"/>
              </a:xfrm>
              <a:prstGeom prst="rect">
                <a:avLst/>
              </a:prstGeom>
              <a:blipFill>
                <a:blip r:embed="rId6"/>
                <a:stretch>
                  <a:fillRect l="-4247" t="-110909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85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6C457-B109-4D1F-9ECE-D565BB6FE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Hardest Part… Is Cleaning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7832AD-2B55-4A4B-9716-E6F77306F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850509"/>
              </a:xfrm>
            </p:spPr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Copy over from slide above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Fact 1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2400" dirty="0"/>
                  <a:t>) to kill w</a:t>
                </a:r>
              </a:p>
              <a:p>
                <a:r>
                  <a:rPr lang="en-US" sz="2000" i="1" dirty="0">
                    <a:latin typeface="Cambria Math" panose="02040503050406030204" pitchFamily="18" charset="0"/>
                  </a:rPr>
                  <a:t>Rearrange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sz="2000" i="1" dirty="0">
                    <a:latin typeface="Cambria Math" panose="02040503050406030204" pitchFamily="18" charset="0"/>
                  </a:rPr>
                  <a:t>Apply the fact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7832AD-2B55-4A4B-9716-E6F77306F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850509"/>
              </a:xfrm>
              <a:blipFill>
                <a:blip r:embed="rId2"/>
                <a:stretch>
                  <a:fillRect l="-1240" t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635A2-8936-4B97-8035-DB86A849E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43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ECF4878-1739-42FA-903D-C8CC2BE1760E}"/>
              </a:ext>
            </a:extLst>
          </p:cNvPr>
          <p:cNvSpPr txBox="1">
            <a:spLocks/>
          </p:cNvSpPr>
          <p:nvPr/>
        </p:nvSpPr>
        <p:spPr>
          <a:xfrm>
            <a:off x="2954866" y="6189916"/>
            <a:ext cx="6282268" cy="193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http://www.ccs.neu.edu/home/vip/teach/MLcourse/6_SVM_kernels/lecture_notes/svm/svm.pdf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1D8DAC2-6F27-4880-9B85-F32288E01E17}"/>
                  </a:ext>
                </a:extLst>
              </p:cNvPr>
              <p:cNvSpPr/>
              <p:nvPr/>
            </p:nvSpPr>
            <p:spPr>
              <a:xfrm>
                <a:off x="9067874" y="161387"/>
                <a:ext cx="27228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: Signed distance</a:t>
                </a:r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1D8DAC2-6F27-4880-9B85-F32288E01E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874" y="161387"/>
                <a:ext cx="2722861" cy="369332"/>
              </a:xfrm>
              <a:prstGeom prst="rect">
                <a:avLst/>
              </a:prstGeom>
              <a:blipFill>
                <a:blip r:embed="rId3"/>
                <a:stretch>
                  <a:fillRect t="-11475" r="-1570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CB71F4-56E1-43E0-A6C5-5A97D41389BB}"/>
                  </a:ext>
                </a:extLst>
              </p:cNvPr>
              <p:cNvSpPr/>
              <p:nvPr/>
            </p:nvSpPr>
            <p:spPr>
              <a:xfrm>
                <a:off x="7092092" y="420297"/>
                <a:ext cx="5150769" cy="353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 err="1"/>
                  <a:t>Lagrangian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[1−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  <m:r>
                      <m:rPr>
                        <m:nor/>
                      </m:rPr>
                      <a:rPr lang="en-US" sz="1200" dirty="0"/>
                      <m:t>+</m:t>
                    </m:r>
                    <m:nary>
                      <m:naryPr>
                        <m:chr m:val="∑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CB71F4-56E1-43E0-A6C5-5A97D4138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092" y="420297"/>
                <a:ext cx="5150769" cy="353110"/>
              </a:xfrm>
              <a:prstGeom prst="rect">
                <a:avLst/>
              </a:prstGeom>
              <a:blipFill>
                <a:blip r:embed="rId4"/>
                <a:stretch>
                  <a:fillRect t="-65517" b="-1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F68A90-FF47-40A8-B1E7-DBDA33AD6FC9}"/>
                  </a:ext>
                </a:extLst>
              </p:cNvPr>
              <p:cNvSpPr/>
              <p:nvPr/>
            </p:nvSpPr>
            <p:spPr>
              <a:xfrm>
                <a:off x="10251212" y="828505"/>
                <a:ext cx="1940788" cy="339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1)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F68A90-FF47-40A8-B1E7-DBDA33AD6F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212" y="828505"/>
                <a:ext cx="1940788" cy="339388"/>
              </a:xfrm>
              <a:prstGeom prst="rect">
                <a:avLst/>
              </a:prstGeom>
              <a:blipFill>
                <a:blip r:embed="rId5"/>
                <a:stretch>
                  <a:fillRect l="-1887" t="-108929" b="-16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D259B6E-B2E3-497C-AC50-2005E9F786B4}"/>
                  </a:ext>
                </a:extLst>
              </p:cNvPr>
              <p:cNvSpPr/>
              <p:nvPr/>
            </p:nvSpPr>
            <p:spPr>
              <a:xfrm>
                <a:off x="8784552" y="115276"/>
                <a:ext cx="3204248" cy="380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r>
                      <a:rPr lang="en-US" sz="16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</a:rPr>
                  <a:t>: Signed distance</a:t>
                </a:r>
                <a:endParaRPr lang="en-US" sz="16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D259B6E-B2E3-497C-AC50-2005E9F78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552" y="115276"/>
                <a:ext cx="3204248" cy="380553"/>
              </a:xfrm>
              <a:prstGeom prst="rect">
                <a:avLst/>
              </a:prstGeom>
              <a:blipFill>
                <a:blip r:embed="rId6"/>
                <a:stretch>
                  <a:fillRect l="-8555" t="-93548" b="-146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81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479 0.41112 L -0.02343 0.00162 " pathEditMode="relative" ptsTypes="AA">
                                      <p:cBhvr>
                                        <p:cTn id="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  <p:bldP spid="13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1E7A9-CAF0-4806-A90C-25149833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Hardest Part… Is Cleaning 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D8DA59-4EEA-40A2-982D-97D35EED98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969042"/>
              </a:xfrm>
            </p:spPr>
            <p:txBody>
              <a:bodyPr/>
              <a:lstStyle/>
              <a:p>
                <a:r>
                  <a:rPr lang="en-US" sz="2000" i="1" dirty="0">
                    <a:latin typeface="Cambria Math" panose="02040503050406030204" pitchFamily="18" charset="0"/>
                  </a:rPr>
                  <a:t>Copy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  <a:p>
                <a:r>
                  <a:rPr lang="en-US" sz="2000" i="1" dirty="0"/>
                  <a:t>Simplify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  <a:p>
                <a:r>
                  <a:rPr lang="en-US" i="1" dirty="0"/>
                  <a:t>Final form: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D8DA59-4EEA-40A2-982D-97D35EED98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969042"/>
              </a:xfrm>
              <a:blipFill>
                <a:blip r:embed="rId2"/>
                <a:stretch>
                  <a:fillRect l="-1240" t="-613" b="-1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7F98B-8E88-4EDC-ACC2-1317CF7E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FEBDC5B-590C-4D56-8285-4428AF614219}"/>
                  </a:ext>
                </a:extLst>
              </p:cNvPr>
              <p:cNvSpPr/>
              <p:nvPr/>
            </p:nvSpPr>
            <p:spPr>
              <a:xfrm>
                <a:off x="7092092" y="420297"/>
                <a:ext cx="5150769" cy="353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 err="1"/>
                  <a:t>Lagrangian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[1−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  <m:r>
                      <m:rPr>
                        <m:nor/>
                      </m:rPr>
                      <a:rPr lang="en-US" sz="1200" dirty="0"/>
                      <m:t>+</m:t>
                    </m:r>
                    <m:nary>
                      <m:naryPr>
                        <m:chr m:val="∑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FEBDC5B-590C-4D56-8285-4428AF6142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092" y="420297"/>
                <a:ext cx="5150769" cy="353110"/>
              </a:xfrm>
              <a:prstGeom prst="rect">
                <a:avLst/>
              </a:prstGeom>
              <a:blipFill>
                <a:blip r:embed="rId3"/>
                <a:stretch>
                  <a:fillRect t="-65517" b="-1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3D8DAC8-6E8C-45C3-9CDE-EB2A7D8AF436}"/>
                  </a:ext>
                </a:extLst>
              </p:cNvPr>
              <p:cNvSpPr/>
              <p:nvPr/>
            </p:nvSpPr>
            <p:spPr>
              <a:xfrm>
                <a:off x="8266109" y="400299"/>
                <a:ext cx="3776675" cy="3711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Simplified Dual: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 −</m:t>
                        </m:r>
                        <m:f>
                          <m:f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e>
                    </m:func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3D8DAC8-6E8C-45C3-9CDE-EB2A7D8AF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109" y="400299"/>
                <a:ext cx="3776675" cy="371127"/>
              </a:xfrm>
              <a:prstGeom prst="rect">
                <a:avLst/>
              </a:prstGeom>
              <a:blipFill>
                <a:blip r:embed="rId4"/>
                <a:stretch>
                  <a:fillRect l="-161" t="-62295" b="-10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0310398-19F2-4708-AD12-DEF5506F3A66}"/>
                  </a:ext>
                </a:extLst>
              </p:cNvPr>
              <p:cNvSpPr/>
              <p:nvPr/>
            </p:nvSpPr>
            <p:spPr>
              <a:xfrm>
                <a:off x="8784552" y="115276"/>
                <a:ext cx="3204248" cy="380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r>
                      <a:rPr lang="en-US" sz="16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</a:rPr>
                  <a:t>: Signed distance</a:t>
                </a:r>
                <a:endParaRPr lang="en-US" sz="1600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0310398-19F2-4708-AD12-DEF5506F3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552" y="115276"/>
                <a:ext cx="3204248" cy="380553"/>
              </a:xfrm>
              <a:prstGeom prst="rect">
                <a:avLst/>
              </a:prstGeom>
              <a:blipFill>
                <a:blip r:embed="rId5"/>
                <a:stretch>
                  <a:fillRect l="-8555" t="-93548" b="-146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890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528 0.62893 L -0.00039 -0.00139 L -0.00039 -0.00116 " pathEditMode="relative" rAng="0" ptsTypes="AAA"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45" y="-3152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479 0.41112 L -0.02343 0.00162 " pathEditMode="relative" ptsTypes="AA"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9" grpId="1"/>
      <p:bldP spid="14" grpId="0"/>
      <p:bldP spid="14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27C4B-25CD-4926-A29D-A4C4BFA80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Means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3CED8-A9FE-4807-A2E1-22327C110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37D59-BEB8-44CA-B6F3-630B77AC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3CAE5-DC5E-424A-B17D-3D693F2CF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87" r="1263"/>
          <a:stretch/>
        </p:blipFill>
        <p:spPr>
          <a:xfrm>
            <a:off x="1562620" y="5087941"/>
            <a:ext cx="2435720" cy="114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0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5619F-DCEB-43E6-B240-A9F2F9E2A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Tune Back In Now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4BC1BD-2E08-444B-9B61-8D884BBA4E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:br>
                  <a:rPr lang="en-US" sz="2000" dirty="0"/>
                </a:br>
                <a:br>
                  <a:rPr lang="en-US" sz="2000" dirty="0"/>
                </a:br>
                <a:endParaRPr lang="en-US" sz="2000" dirty="0"/>
              </a:p>
              <a:p>
                <a:pPr algn="ctr"/>
                <a:r>
                  <a:rPr lang="en-US" sz="2000" dirty="0"/>
                  <a:t>Such that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dirty="0"/>
                  <a:t> for all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Interpretation time: what the </a:t>
                </a:r>
                <a:r>
                  <a:rPr lang="en-US" b="1" i="1" dirty="0"/>
                  <a:t>heck</a:t>
                </a:r>
                <a:r>
                  <a:rPr lang="en-US" b="1" dirty="0"/>
                  <a:t> are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?</a:t>
                </a:r>
              </a:p>
              <a:p>
                <a:pPr marL="514350" indent="-514350">
                  <a:buAutoNum type="arabicPeriod"/>
                </a:pPr>
                <a:r>
                  <a:rPr lang="en-US" dirty="0" err="1"/>
                  <a:t>Lagrangian</a:t>
                </a:r>
                <a:r>
                  <a:rPr lang="en-US" dirty="0"/>
                  <a:t> view: the cost associated with each point; how much the objective would improve if we got to move that point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New view: the raw importance of each point</a:t>
                </a:r>
              </a:p>
              <a:p>
                <a:r>
                  <a:rPr lang="en-US" dirty="0"/>
                  <a:t>Explanation: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 first goal is to maximize the alphas, but there’s a second term punishing big alphas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When is that term big?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4BC1BD-2E08-444B-9B61-8D884BBA4E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0" b="-158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F0E7E-6A60-4BAD-943E-A9D0A68AA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46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2F8DEA-B70D-419D-8DF7-F73542565C41}"/>
              </a:ext>
            </a:extLst>
          </p:cNvPr>
          <p:cNvGrpSpPr/>
          <p:nvPr/>
        </p:nvGrpSpPr>
        <p:grpSpPr>
          <a:xfrm>
            <a:off x="8266109" y="115276"/>
            <a:ext cx="3776675" cy="656150"/>
            <a:chOff x="8266109" y="115276"/>
            <a:chExt cx="3776675" cy="65615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DACCF384-CCE5-466A-AA15-D75AE9219A92}"/>
                    </a:ext>
                  </a:extLst>
                </p:cNvPr>
                <p:cNvSpPr/>
                <p:nvPr/>
              </p:nvSpPr>
              <p:spPr>
                <a:xfrm>
                  <a:off x="8266109" y="400299"/>
                  <a:ext cx="3776675" cy="3711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/>
                    <a:t>Simplified Dual: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−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Sup>
                                        <m:sSub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func>
                    </m:oMath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DACCF384-CCE5-466A-AA15-D75AE9219A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6109" y="400299"/>
                  <a:ext cx="3776675" cy="371127"/>
                </a:xfrm>
                <a:prstGeom prst="rect">
                  <a:avLst/>
                </a:prstGeom>
                <a:blipFill>
                  <a:blip r:embed="rId3"/>
                  <a:stretch>
                    <a:fillRect l="-161" t="-62295" b="-10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9AF1430-400C-4F4F-AE2B-653EF736AE09}"/>
                    </a:ext>
                  </a:extLst>
                </p:cNvPr>
                <p:cNvSpPr/>
                <p:nvPr/>
              </p:nvSpPr>
              <p:spPr>
                <a:xfrm>
                  <a:off x="8784552" y="115276"/>
                  <a:ext cx="3204248" cy="3805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b</m:t>
                      </m:r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</a:rPr>
                    <a:t>: Signed distance</a:t>
                  </a:r>
                  <a:endParaRPr lang="en-US" sz="1600" dirty="0"/>
                </a:p>
              </p:txBody>
            </p:sp>
          </mc:Choice>
          <mc:Fallback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9AF1430-400C-4F4F-AE2B-653EF736AE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4552" y="115276"/>
                  <a:ext cx="3204248" cy="380553"/>
                </a:xfrm>
                <a:prstGeom prst="rect">
                  <a:avLst/>
                </a:prstGeom>
                <a:blipFill>
                  <a:blip r:embed="rId4"/>
                  <a:stretch>
                    <a:fillRect l="-8555" t="-93548" b="-146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64F9075-AEFF-47D5-8061-BB59F4613B49}"/>
                  </a:ext>
                </a:extLst>
              </p:cNvPr>
              <p:cNvSpPr/>
              <p:nvPr/>
            </p:nvSpPr>
            <p:spPr>
              <a:xfrm>
                <a:off x="4034100" y="1241984"/>
                <a:ext cx="3726982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64F9075-AEFF-47D5-8061-BB59F4613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100" y="1241984"/>
                <a:ext cx="3726982" cy="8798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025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79806-82AF-4F66-A6F9-0CF824B48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Support Looks Like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3D005A-C422-4690-B58D-987E549EAA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4873118" cy="5210489"/>
              </a:xfrm>
            </p:spPr>
            <p:txBody>
              <a:bodyPr/>
              <a:lstStyle/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b="1" dirty="0"/>
                  <a:t>hurt</a:t>
                </a:r>
                <a:r>
                  <a:rPr lang="en-US" sz="2000" dirty="0"/>
                  <a:t> us when they’re associated with observations that are </a:t>
                </a:r>
              </a:p>
              <a:p>
                <a:pPr marL="457200" indent="-457200">
                  <a:buAutoNum type="arabicParenR"/>
                </a:pPr>
                <a:r>
                  <a:rPr lang="en-US" sz="2000" dirty="0"/>
                  <a:t>From the same class</a:t>
                </a:r>
              </a:p>
              <a:p>
                <a:pPr marL="457200" indent="-457200">
                  <a:buAutoNum type="arabicParenR"/>
                </a:pPr>
                <a:r>
                  <a:rPr lang="en-US" sz="2000" dirty="0"/>
                  <a:t>Pointing in the same direction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b="1" dirty="0"/>
                  <a:t>help</a:t>
                </a:r>
                <a:r>
                  <a:rPr lang="en-US" sz="2000" dirty="0"/>
                  <a:t> us when they’re associated with observations that are </a:t>
                </a:r>
              </a:p>
              <a:p>
                <a:pPr marL="457200" indent="-457200">
                  <a:buAutoNum type="arabicParenR"/>
                </a:pPr>
                <a:r>
                  <a:rPr lang="en-US" sz="2000" dirty="0"/>
                  <a:t>From different classes</a:t>
                </a:r>
              </a:p>
              <a:p>
                <a:pPr marL="457200" indent="-457200">
                  <a:buAutoNum type="arabicParenR"/>
                </a:pPr>
                <a:r>
                  <a:rPr lang="en-US" sz="2000" dirty="0"/>
                  <a:t>Pointing in the same direction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3D005A-C422-4690-B58D-987E549EAA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4873118" cy="5210489"/>
              </a:xfrm>
              <a:blipFill>
                <a:blip r:embed="rId3"/>
                <a:stretch>
                  <a:fillRect l="-1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3F72B-5012-4D72-897D-F7A700583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0FACB-CE45-403B-AB45-3AF0DAA30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216" y="3740766"/>
            <a:ext cx="3048001" cy="2370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43F174-890C-475D-96E5-610D18404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218" y="1445321"/>
            <a:ext cx="3047999" cy="2291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A9D71C-9BD4-4A16-BB70-12CE2C2F2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7591" y="3783002"/>
            <a:ext cx="3036711" cy="2302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4C47EC9-9DD2-4303-8547-BB8F1DD9DFC9}"/>
                  </a:ext>
                </a:extLst>
              </p:cNvPr>
              <p:cNvSpPr/>
              <p:nvPr/>
            </p:nvSpPr>
            <p:spPr>
              <a:xfrm>
                <a:off x="4034100" y="1241984"/>
                <a:ext cx="3726982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4C47EC9-9DD2-4303-8547-BB8F1DD9DF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100" y="1241984"/>
                <a:ext cx="3726982" cy="8798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0E4A930-EC33-4657-B179-8C9CF696939A}"/>
              </a:ext>
            </a:extLst>
          </p:cNvPr>
          <p:cNvSpPr/>
          <p:nvPr/>
        </p:nvSpPr>
        <p:spPr>
          <a:xfrm>
            <a:off x="3006415" y="6061151"/>
            <a:ext cx="5782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http://web.mit.edu/6.034/wwwbob/svm-notes-long-08.pdf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C23952-BA95-4A12-9B6B-A481EB0E75E0}"/>
              </a:ext>
            </a:extLst>
          </p:cNvPr>
          <p:cNvGrpSpPr/>
          <p:nvPr/>
        </p:nvGrpSpPr>
        <p:grpSpPr>
          <a:xfrm>
            <a:off x="8266109" y="115276"/>
            <a:ext cx="3776675" cy="656150"/>
            <a:chOff x="8266109" y="115276"/>
            <a:chExt cx="3776675" cy="65615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FBFFF04-29FC-44C6-B9A7-85EDE509A386}"/>
                    </a:ext>
                  </a:extLst>
                </p:cNvPr>
                <p:cNvSpPr/>
                <p:nvPr/>
              </p:nvSpPr>
              <p:spPr>
                <a:xfrm>
                  <a:off x="8266109" y="400299"/>
                  <a:ext cx="3776675" cy="3711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/>
                    <a:t>Simplified Dual: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−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Sup>
                                        <m:sSub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func>
                    </m:oMath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FBFFF04-29FC-44C6-B9A7-85EDE509A3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6109" y="400299"/>
                  <a:ext cx="3776675" cy="371127"/>
                </a:xfrm>
                <a:prstGeom prst="rect">
                  <a:avLst/>
                </a:prstGeom>
                <a:blipFill>
                  <a:blip r:embed="rId3"/>
                  <a:stretch>
                    <a:fillRect l="-161" t="-62295" b="-10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C47F9EE-84EF-4398-B411-2BDA9D135520}"/>
                    </a:ext>
                  </a:extLst>
                </p:cNvPr>
                <p:cNvSpPr/>
                <p:nvPr/>
              </p:nvSpPr>
              <p:spPr>
                <a:xfrm>
                  <a:off x="8784552" y="115276"/>
                  <a:ext cx="3204248" cy="3805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b</m:t>
                      </m:r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</a:rPr>
                    <a:t>: Signed distance</a:t>
                  </a:r>
                  <a:endParaRPr lang="en-US" sz="160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C47F9EE-84EF-4398-B411-2BDA9D1355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4552" y="115276"/>
                  <a:ext cx="3204248" cy="380553"/>
                </a:xfrm>
                <a:prstGeom prst="rect">
                  <a:avLst/>
                </a:prstGeom>
                <a:blipFill>
                  <a:blip r:embed="rId8"/>
                  <a:stretch>
                    <a:fillRect l="-8555" t="-93548" b="-146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315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74F56-90DF-4FDE-8A62-82060C259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3C52D3-F0B0-4681-A3CD-D6C5C95917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952109"/>
              </a:xfrm>
            </p:spPr>
            <p:txBody>
              <a:bodyPr/>
              <a:lstStyle/>
              <a:p>
                <a:r>
                  <a:rPr lang="en-US" dirty="0"/>
                  <a:t>Further, our predictions depend on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algn="ctr"/>
                <a:r>
                  <a:rPr lang="en-US" b="0" dirty="0"/>
                  <a:t>Decision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We make our decision by 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Measuring the test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’s similarity to each training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Weighting by the training point’s overall importance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Summing over all training points, comparing the + score against the – score (set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SVMs are an intelligent form of nearest neighbors!!!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We consider how similar our new point is to each training point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In addition, each training point has a raw importance score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(What does KNN think about SVMs?)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3C52D3-F0B0-4681-A3CD-D6C5C95917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952109"/>
              </a:xfrm>
              <a:blipFill>
                <a:blip r:embed="rId3"/>
                <a:stretch>
                  <a:fillRect l="-1240" t="-1107" b="-8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279DE-9FCB-4BF7-B6F5-FAD4E57E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E9BB58-6E9C-49EB-9B6D-2AA09EA6A7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887" r="1263"/>
          <a:stretch/>
        </p:blipFill>
        <p:spPr>
          <a:xfrm>
            <a:off x="833415" y="28579"/>
            <a:ext cx="2435720" cy="114917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7DC4586-D242-4453-BFD5-F41F4D8C016C}"/>
              </a:ext>
            </a:extLst>
          </p:cNvPr>
          <p:cNvGrpSpPr/>
          <p:nvPr/>
        </p:nvGrpSpPr>
        <p:grpSpPr>
          <a:xfrm>
            <a:off x="8266109" y="115276"/>
            <a:ext cx="3776675" cy="656150"/>
            <a:chOff x="8266109" y="115276"/>
            <a:chExt cx="3776675" cy="65615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B2B6883-32D4-45DF-9992-D89038D64331}"/>
                    </a:ext>
                  </a:extLst>
                </p:cNvPr>
                <p:cNvSpPr/>
                <p:nvPr/>
              </p:nvSpPr>
              <p:spPr>
                <a:xfrm>
                  <a:off x="8266109" y="400299"/>
                  <a:ext cx="3776675" cy="3711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/>
                    <a:t>Simplified Dual: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−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Sup>
                                        <m:sSub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func>
                    </m:oMath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B2B6883-32D4-45DF-9992-D89038D643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6109" y="400299"/>
                  <a:ext cx="3776675" cy="371127"/>
                </a:xfrm>
                <a:prstGeom prst="rect">
                  <a:avLst/>
                </a:prstGeom>
                <a:blipFill>
                  <a:blip r:embed="rId5"/>
                  <a:stretch>
                    <a:fillRect l="-161" t="-62295" b="-10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3B5CCF3-83B0-4932-B5CE-0BBFB7BFD147}"/>
                    </a:ext>
                  </a:extLst>
                </p:cNvPr>
                <p:cNvSpPr/>
                <p:nvPr/>
              </p:nvSpPr>
              <p:spPr>
                <a:xfrm>
                  <a:off x="8784552" y="115276"/>
                  <a:ext cx="3204248" cy="3805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b</m:t>
                      </m:r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</a:rPr>
                    <a:t>: Signed distance</a:t>
                  </a:r>
                  <a:endParaRPr lang="en-US" sz="1600" dirty="0"/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3B5CCF3-83B0-4932-B5CE-0BBFB7BFD1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4552" y="115276"/>
                  <a:ext cx="3204248" cy="380553"/>
                </a:xfrm>
                <a:prstGeom prst="rect">
                  <a:avLst/>
                </a:prstGeom>
                <a:blipFill>
                  <a:blip r:embed="rId6"/>
                  <a:stretch>
                    <a:fillRect l="-8555" t="-93548" b="-146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5B9E63-7FB8-4D0E-A8DC-5622BCDF8F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887" r="1263"/>
          <a:stretch/>
        </p:blipFill>
        <p:spPr>
          <a:xfrm>
            <a:off x="497405" y="4680160"/>
            <a:ext cx="776935" cy="3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2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29 0.72477 L 0.80508 0.71528 L 0.68867 0.55417 L 0.47799 0.11991 L 0.10885 0.31551 L -0.01146 0.54352 L 0.78112 0.35625 L 0.42891 0.21783 C 0.2694 0.14306 0.1582 0.07523 -0.00117 0.0007 C -0.00091 0.00185 -0.02539 0.00162 -0.02474 0.00324 " pathEditMode="relative" rAng="0" ptsTypes="AAAAAAAAAA">
                                      <p:cBhvr>
                                        <p:cTn id="5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62" y="-3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1038B-865B-4E50-B109-4FC869097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46D336-45CB-43A6-BBE3-144ED1C365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6735785" cy="4952109"/>
              </a:xfrm>
            </p:spPr>
            <p:txBody>
              <a:bodyPr/>
              <a:lstStyle/>
              <a:p>
                <a:r>
                  <a:rPr lang="en-US" b="1" dirty="0"/>
                  <a:t>Example: </a:t>
                </a:r>
                <a:r>
                  <a:rPr lang="en-US" dirty="0"/>
                  <a:t>classify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=(1,0)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dirty="0"/>
                  <a:t>Contributions:</a:t>
                </a:r>
              </a:p>
              <a:p>
                <a:pPr lvl="1"/>
                <a:r>
                  <a:rPr lang="en-US" dirty="0"/>
                  <a:t>(.03)(-1)(-2) = .06</a:t>
                </a:r>
              </a:p>
              <a:p>
                <a:pPr lvl="1"/>
                <a:r>
                  <a:rPr lang="en-US" dirty="0"/>
                  <a:t>(.1)(-1)(-2) = .2</a:t>
                </a:r>
              </a:p>
              <a:p>
                <a:pPr lvl="1"/>
                <a:r>
                  <a:rPr lang="en-US" dirty="0"/>
                  <a:t>(.1)(1)(1) = .1</a:t>
                </a:r>
              </a:p>
              <a:p>
                <a:pPr lvl="1"/>
                <a:r>
                  <a:rPr lang="en-US" dirty="0"/>
                  <a:t>(.03)(1)(2) = .06</a:t>
                </a:r>
              </a:p>
              <a:p>
                <a:pPr lvl="1"/>
                <a:r>
                  <a:rPr lang="en-US" dirty="0"/>
                  <a:t>b =.16</a:t>
                </a:r>
              </a:p>
              <a:p>
                <a:r>
                  <a:rPr lang="en-US" dirty="0"/>
                  <a:t>Total: .58 -&gt; classify as +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46D336-45CB-43A6-BBE3-144ED1C36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6735785" cy="4952109"/>
              </a:xfrm>
              <a:blipFill>
                <a:blip r:embed="rId2"/>
                <a:stretch>
                  <a:fillRect l="-1900" t="-1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674DF-B391-4D73-9E94-9E2CFDD10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3F49AA6-3EC8-43F6-BE17-0694D230B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886" y="983806"/>
            <a:ext cx="6261913" cy="469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1EFF56-4E35-437E-B634-F3E4344AB2F8}"/>
                  </a:ext>
                </a:extLst>
              </p:cNvPr>
              <p:cNvSpPr/>
              <p:nvPr/>
            </p:nvSpPr>
            <p:spPr>
              <a:xfrm>
                <a:off x="9324248" y="3466068"/>
                <a:ext cx="3986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1EFF56-4E35-437E-B634-F3E4344AB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248" y="3466068"/>
                <a:ext cx="39869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7A8CE2-0CF5-49A8-92B7-EC6ABA478D7F}"/>
              </a:ext>
            </a:extLst>
          </p:cNvPr>
          <p:cNvCxnSpPr>
            <a:cxnSpLocks/>
          </p:cNvCxnSpPr>
          <p:nvPr/>
        </p:nvCxnSpPr>
        <p:spPr>
          <a:xfrm flipV="1">
            <a:off x="8857843" y="2478088"/>
            <a:ext cx="784297" cy="92755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FB375A-A9DC-4087-882F-A8F575A9B6A4}"/>
              </a:ext>
            </a:extLst>
          </p:cNvPr>
          <p:cNvCxnSpPr>
            <a:cxnSpLocks/>
          </p:cNvCxnSpPr>
          <p:nvPr/>
        </p:nvCxnSpPr>
        <p:spPr>
          <a:xfrm flipV="1">
            <a:off x="8888053" y="3332023"/>
            <a:ext cx="1243656" cy="9697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C6A588-6BEC-4DE4-991F-C37041EFF2F2}"/>
              </a:ext>
            </a:extLst>
          </p:cNvPr>
          <p:cNvCxnSpPr>
            <a:cxnSpLocks/>
          </p:cNvCxnSpPr>
          <p:nvPr/>
        </p:nvCxnSpPr>
        <p:spPr>
          <a:xfrm flipH="1" flipV="1">
            <a:off x="7802933" y="2879411"/>
            <a:ext cx="1054908" cy="54958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30823A-E409-4F51-ADF7-330D9728C7AB}"/>
              </a:ext>
            </a:extLst>
          </p:cNvPr>
          <p:cNvCxnSpPr>
            <a:cxnSpLocks/>
          </p:cNvCxnSpPr>
          <p:nvPr/>
        </p:nvCxnSpPr>
        <p:spPr>
          <a:xfrm flipH="1">
            <a:off x="7802932" y="3429000"/>
            <a:ext cx="1054909" cy="82126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9346D96-5D81-47FD-B3D1-612B5E706E9C}"/>
                  </a:ext>
                </a:extLst>
              </p:cNvPr>
              <p:cNvSpPr txBox="1"/>
              <p:nvPr/>
            </p:nvSpPr>
            <p:spPr>
              <a:xfrm>
                <a:off x="9498311" y="2028161"/>
                <a:ext cx="86010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=.1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9346D96-5D81-47FD-B3D1-612B5E706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311" y="2028161"/>
                <a:ext cx="86010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40B7B12-44D8-4C84-ABAD-1AB5E8A8D3CE}"/>
                  </a:ext>
                </a:extLst>
              </p:cNvPr>
              <p:cNvSpPr txBox="1"/>
              <p:nvPr/>
            </p:nvSpPr>
            <p:spPr>
              <a:xfrm>
                <a:off x="9966227" y="3364273"/>
                <a:ext cx="98834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=.03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40B7B12-44D8-4C84-ABAD-1AB5E8A8D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6227" y="3364273"/>
                <a:ext cx="988347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DCC7D1-D7EE-4E63-972F-9B1A0BFE1C07}"/>
                  </a:ext>
                </a:extLst>
              </p:cNvPr>
              <p:cNvSpPr txBox="1"/>
              <p:nvPr/>
            </p:nvSpPr>
            <p:spPr>
              <a:xfrm>
                <a:off x="7900332" y="4039467"/>
                <a:ext cx="98834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=.03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=−2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DCC7D1-D7EE-4E63-972F-9B1A0BFE1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332" y="4039467"/>
                <a:ext cx="988347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8F7EBAE-9B7E-43CE-A20F-1CCA1B90A3C2}"/>
                  </a:ext>
                </a:extLst>
              </p:cNvPr>
              <p:cNvSpPr txBox="1"/>
              <p:nvPr/>
            </p:nvSpPr>
            <p:spPr>
              <a:xfrm>
                <a:off x="7673647" y="2326198"/>
                <a:ext cx="86010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=.1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=−2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8F7EBAE-9B7E-43CE-A20F-1CCA1B90A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647" y="2326198"/>
                <a:ext cx="860107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588D07-DD64-49E9-8BCF-1381F3BF3DEB}"/>
              </a:ext>
            </a:extLst>
          </p:cNvPr>
          <p:cNvCxnSpPr>
            <a:cxnSpLocks/>
          </p:cNvCxnSpPr>
          <p:nvPr/>
        </p:nvCxnSpPr>
        <p:spPr>
          <a:xfrm>
            <a:off x="8857841" y="3437466"/>
            <a:ext cx="6218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0FDFD6-5D18-479B-A4F4-FA11CDDCE73C}"/>
              </a:ext>
            </a:extLst>
          </p:cNvPr>
          <p:cNvGrpSpPr/>
          <p:nvPr/>
        </p:nvGrpSpPr>
        <p:grpSpPr>
          <a:xfrm>
            <a:off x="8266109" y="115276"/>
            <a:ext cx="3776675" cy="656150"/>
            <a:chOff x="8266109" y="115276"/>
            <a:chExt cx="3776675" cy="65615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A77641E-7463-41EF-95CF-40DB24ABE481}"/>
                    </a:ext>
                  </a:extLst>
                </p:cNvPr>
                <p:cNvSpPr/>
                <p:nvPr/>
              </p:nvSpPr>
              <p:spPr>
                <a:xfrm>
                  <a:off x="8266109" y="400299"/>
                  <a:ext cx="3776675" cy="3711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/>
                    <a:t>Simplified Dual: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−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Sup>
                                        <m:sSub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func>
                    </m:oMath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A77641E-7463-41EF-95CF-40DB24ABE4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6109" y="400299"/>
                  <a:ext cx="3776675" cy="371127"/>
                </a:xfrm>
                <a:prstGeom prst="rect">
                  <a:avLst/>
                </a:prstGeom>
                <a:blipFill>
                  <a:blip r:embed="rId9"/>
                  <a:stretch>
                    <a:fillRect l="-161" t="-62295" b="-10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6FA9D6E-1A46-4CF4-8E36-CBFB1F2D96B4}"/>
                    </a:ext>
                  </a:extLst>
                </p:cNvPr>
                <p:cNvSpPr/>
                <p:nvPr/>
              </p:nvSpPr>
              <p:spPr>
                <a:xfrm>
                  <a:off x="8784552" y="115276"/>
                  <a:ext cx="3204248" cy="3805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b</m:t>
                      </m:r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</a:rPr>
                    <a:t>: Signed distance</a:t>
                  </a:r>
                  <a:endParaRPr lang="en-US" sz="1600" dirty="0"/>
                </a:p>
              </p:txBody>
            </p:sp>
          </mc:Choice>
          <mc:Fallback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6FA9D6E-1A46-4CF4-8E36-CBFB1F2D96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4552" y="115276"/>
                  <a:ext cx="3204248" cy="380553"/>
                </a:xfrm>
                <a:prstGeom prst="rect">
                  <a:avLst/>
                </a:prstGeom>
                <a:blipFill>
                  <a:blip r:embed="rId10"/>
                  <a:stretch>
                    <a:fillRect l="-8555" t="-93548" b="-146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097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11089-B9DF-48DF-ADDC-79146FB0F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Anyone take the old SATs?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ED904-E8FD-4DC6-89F0-28390B7D5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16641"/>
          </a:xfrm>
        </p:spPr>
        <p:txBody>
          <a:bodyPr/>
          <a:lstStyle/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pPr algn="ctr"/>
            <a:r>
              <a:rPr lang="en-US" sz="3600" b="1" dirty="0" err="1"/>
              <a:t>SVM:Logistic</a:t>
            </a:r>
            <a:r>
              <a:rPr lang="en-US" sz="3600" b="1" dirty="0"/>
              <a:t> Regression::Logistic </a:t>
            </a:r>
            <a:r>
              <a:rPr lang="en-US" sz="3600" b="1" dirty="0" err="1"/>
              <a:t>Regression:QDA</a:t>
            </a:r>
            <a:endParaRPr lang="en-US" sz="3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AA4BC-8218-4CFD-AE84-F7F7E855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014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80E7D-EAF8-4897-8586-1D3BFA0B2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34EF3-E114-4B0C-AA9E-A8D7BF2F7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5708251" cy="4739559"/>
          </a:xfrm>
        </p:spPr>
        <p:txBody>
          <a:bodyPr/>
          <a:lstStyle/>
          <a:p>
            <a:r>
              <a:rPr lang="en-US" dirty="0"/>
              <a:t>There’s something weird about our calculation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Our vector (1,0) is as similar to (2,0) as it is to (2,20)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Is there a more meaningful measure of similarity?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4A361-8C9F-4B04-9044-DA27B9E09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50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015618-334F-4366-8C63-EF5C38635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95" y="4196312"/>
            <a:ext cx="2191025" cy="1914956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E3B2C8F3-B539-4058-805E-166EABB2F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886" y="983806"/>
            <a:ext cx="6261913" cy="469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5A71F0B-EC20-469C-9FE8-6885B69532CA}"/>
              </a:ext>
            </a:extLst>
          </p:cNvPr>
          <p:cNvGrpSpPr/>
          <p:nvPr/>
        </p:nvGrpSpPr>
        <p:grpSpPr>
          <a:xfrm>
            <a:off x="8266109" y="115276"/>
            <a:ext cx="3776675" cy="656150"/>
            <a:chOff x="8266109" y="115276"/>
            <a:chExt cx="3776675" cy="65615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3C448AD5-7EAA-4648-84F0-B930FA332C07}"/>
                    </a:ext>
                  </a:extLst>
                </p:cNvPr>
                <p:cNvSpPr/>
                <p:nvPr/>
              </p:nvSpPr>
              <p:spPr>
                <a:xfrm>
                  <a:off x="8266109" y="400299"/>
                  <a:ext cx="3776675" cy="3711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/>
                    <a:t>Simplified Dual: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−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Sup>
                                        <m:sSub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func>
                    </m:oMath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3C448AD5-7EAA-4648-84F0-B930FA332C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6109" y="400299"/>
                  <a:ext cx="3776675" cy="371127"/>
                </a:xfrm>
                <a:prstGeom prst="rect">
                  <a:avLst/>
                </a:prstGeom>
                <a:blipFill>
                  <a:blip r:embed="rId4"/>
                  <a:stretch>
                    <a:fillRect l="-161" t="-62295" b="-10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2FA913C4-9599-4660-AE10-5B860795479E}"/>
                    </a:ext>
                  </a:extLst>
                </p:cNvPr>
                <p:cNvSpPr/>
                <p:nvPr/>
              </p:nvSpPr>
              <p:spPr>
                <a:xfrm>
                  <a:off x="8784552" y="115276"/>
                  <a:ext cx="3204248" cy="3805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b</m:t>
                      </m:r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</a:rPr>
                    <a:t>: Signed distance</a:t>
                  </a:r>
                  <a:endParaRPr lang="en-US" sz="160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2FA913C4-9599-4660-AE10-5B86079547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4552" y="115276"/>
                  <a:ext cx="3204248" cy="380553"/>
                </a:xfrm>
                <a:prstGeom prst="rect">
                  <a:avLst/>
                </a:prstGeom>
                <a:blipFill>
                  <a:blip r:embed="rId5"/>
                  <a:stretch>
                    <a:fillRect l="-8555" t="-93548" b="-146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B758A6-ECA5-42D8-911B-E497E0F85B40}"/>
              </a:ext>
            </a:extLst>
          </p:cNvPr>
          <p:cNvCxnSpPr>
            <a:cxnSpLocks/>
          </p:cNvCxnSpPr>
          <p:nvPr/>
        </p:nvCxnSpPr>
        <p:spPr>
          <a:xfrm>
            <a:off x="8857841" y="3437466"/>
            <a:ext cx="6218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86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27C4B-25CD-4926-A29D-A4C4BFA80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3CED8-A9FE-4807-A2E1-22327C110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IV: Part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37D59-BEB8-44CA-B6F3-630B77AC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9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9F390-0D4D-4455-9F6B-AB5A2294B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7CE4B-7C2A-466C-98C3-C1F2D1B10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84375"/>
          </a:xfrm>
        </p:spPr>
        <p:txBody>
          <a:bodyPr/>
          <a:lstStyle/>
          <a:p>
            <a:r>
              <a:rPr lang="en-US" dirty="0"/>
              <a:t>Maximum margin view: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Kernels map to a larger space where the classes </a:t>
            </a:r>
            <a:r>
              <a:rPr lang="en-US" i="1" dirty="0"/>
              <a:t>can</a:t>
            </a:r>
            <a:r>
              <a:rPr lang="en-US" dirty="0"/>
              <a:t> be separated by a plane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Want to pick the plane with most margin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Neighbors view: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Kernels define a measure of similarity between observations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Classify based on test point’s similarity to training points, and importance of training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BB328-0A78-4EEC-BF3A-2204BD97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635E63-F327-4D11-AADC-A2B5C9A7754A}"/>
              </a:ext>
            </a:extLst>
          </p:cNvPr>
          <p:cNvGrpSpPr/>
          <p:nvPr/>
        </p:nvGrpSpPr>
        <p:grpSpPr>
          <a:xfrm>
            <a:off x="8266109" y="115276"/>
            <a:ext cx="4037644" cy="656150"/>
            <a:chOff x="8266109" y="115276"/>
            <a:chExt cx="4037644" cy="65615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17A7E408-C729-4B16-B703-E9692A21EE89}"/>
                    </a:ext>
                  </a:extLst>
                </p:cNvPr>
                <p:cNvSpPr/>
                <p:nvPr/>
              </p:nvSpPr>
              <p:spPr>
                <a:xfrm>
                  <a:off x="8266109" y="400299"/>
                  <a:ext cx="4037644" cy="3711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/>
                    <a:t>Simplified Dual: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−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17A7E408-C729-4B16-B703-E9692A21EE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6109" y="400299"/>
                  <a:ext cx="4037644" cy="371127"/>
                </a:xfrm>
                <a:prstGeom prst="rect">
                  <a:avLst/>
                </a:prstGeom>
                <a:blipFill>
                  <a:blip r:embed="rId2"/>
                  <a:stretch>
                    <a:fillRect l="-151" t="-62295" b="-10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6EE9086-58F3-4BB2-B7B8-AE9470312EB9}"/>
                    </a:ext>
                  </a:extLst>
                </p:cNvPr>
                <p:cNvSpPr/>
                <p:nvPr/>
              </p:nvSpPr>
              <p:spPr>
                <a:xfrm>
                  <a:off x="8469086" y="115276"/>
                  <a:ext cx="3519714" cy="3672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b</m:t>
                      </m:r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</a:rPr>
                    <a:t>: Signed distance</a:t>
                  </a:r>
                  <a:endParaRPr lang="en-US" sz="1600" dirty="0"/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6EE9086-58F3-4BB2-B7B8-AE9470312E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9086" y="115276"/>
                  <a:ext cx="3519714" cy="367280"/>
                </a:xfrm>
                <a:prstGeom prst="rect">
                  <a:avLst/>
                </a:prstGeom>
                <a:blipFill>
                  <a:blip r:embed="rId3"/>
                  <a:stretch>
                    <a:fillRect l="-7785" t="-100000" b="-15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4608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98D8-17C0-4216-92B4-59B9D8DAD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kernel: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2465D-4068-40D9-A9E0-61565034F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7565518" cy="4918659"/>
              </a:xfrm>
            </p:spPr>
            <p:txBody>
              <a:bodyPr/>
              <a:lstStyle/>
              <a:p>
                <a:r>
                  <a:rPr lang="en-US" dirty="0"/>
                  <a:t>RBF kernel: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𝑟𝑏𝑓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sz="1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Based on actual distance between points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Similarity decreases rapidly because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</m:sup>
                    </m:sSup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determines a ‘cliff’ because of the ( )</a:t>
                </a:r>
                <a:r>
                  <a:rPr lang="en-US" baseline="30000" dirty="0"/>
                  <a:t>2</a:t>
                </a:r>
                <a:r>
                  <a:rPr lang="en-US" dirty="0"/>
                  <a:t> 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if x and y are within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, fraction &lt;1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they are more similar than you think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It’s like a fishbowl lens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2465D-4068-40D9-A9E0-61565034F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7565518" cy="4918659"/>
              </a:xfrm>
              <a:blipFill>
                <a:blip r:embed="rId2"/>
                <a:stretch>
                  <a:fillRect l="-1692" t="-1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A8CCD-A680-493E-93B9-904101EEE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A7B56B-7B3D-4467-A97E-79CB7460D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232" y="3429000"/>
            <a:ext cx="2943357" cy="26674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6A28B2-B608-4EB3-B1E0-E3D79B2B8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232" y="1089031"/>
            <a:ext cx="2943357" cy="23399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B38013A-5D54-41A2-B99D-5EE73843E3F2}"/>
              </a:ext>
            </a:extLst>
          </p:cNvPr>
          <p:cNvGrpSpPr/>
          <p:nvPr/>
        </p:nvGrpSpPr>
        <p:grpSpPr>
          <a:xfrm>
            <a:off x="8266109" y="115276"/>
            <a:ext cx="4037644" cy="656150"/>
            <a:chOff x="8266109" y="115276"/>
            <a:chExt cx="4037644" cy="65615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D6DEA886-E4C2-4D1F-AC80-2A12B8EED0D4}"/>
                    </a:ext>
                  </a:extLst>
                </p:cNvPr>
                <p:cNvSpPr/>
                <p:nvPr/>
              </p:nvSpPr>
              <p:spPr>
                <a:xfrm>
                  <a:off x="8266109" y="400299"/>
                  <a:ext cx="4037644" cy="3711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/>
                    <a:t>Simplified Dual: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−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D6DEA886-E4C2-4D1F-AC80-2A12B8EED0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6109" y="400299"/>
                  <a:ext cx="4037644" cy="371127"/>
                </a:xfrm>
                <a:prstGeom prst="rect">
                  <a:avLst/>
                </a:prstGeom>
                <a:blipFill>
                  <a:blip r:embed="rId5"/>
                  <a:stretch>
                    <a:fillRect l="-151" t="-62295" b="-10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3A12799-0E16-45E1-A89D-ACF3897321C2}"/>
                    </a:ext>
                  </a:extLst>
                </p:cNvPr>
                <p:cNvSpPr/>
                <p:nvPr/>
              </p:nvSpPr>
              <p:spPr>
                <a:xfrm>
                  <a:off x="8469086" y="115276"/>
                  <a:ext cx="3519714" cy="3672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b</m:t>
                      </m:r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</a:rPr>
                    <a:t>: Signed distance</a:t>
                  </a:r>
                  <a:endParaRPr lang="en-US" sz="160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3A12799-0E16-45E1-A89D-ACF3897321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9086" y="115276"/>
                  <a:ext cx="3519714" cy="367280"/>
                </a:xfrm>
                <a:prstGeom prst="rect">
                  <a:avLst/>
                </a:prstGeom>
                <a:blipFill>
                  <a:blip r:embed="rId6"/>
                  <a:stretch>
                    <a:fillRect l="-7785" t="-100000" b="-15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0301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99A0B-68C9-48B5-B816-61CF333A0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Kurtz, Sanders, Mustard, and Mustang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36164-1D56-4D9F-AF2E-3CBBFEF19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6905118" cy="2111143"/>
          </a:xfrm>
        </p:spPr>
        <p:txBody>
          <a:bodyPr/>
          <a:lstStyle/>
          <a:p>
            <a:r>
              <a:rPr lang="en-US" dirty="0"/>
              <a:t>RBF kernel has a geographic character to it: </a:t>
            </a:r>
            <a:br>
              <a:rPr lang="en-US" dirty="0"/>
            </a:br>
            <a:r>
              <a:rPr lang="en-US" dirty="0"/>
              <a:t>it uses literal Euclidean distance</a:t>
            </a:r>
          </a:p>
          <a:p>
            <a:endParaRPr lang="en-US" dirty="0"/>
          </a:p>
          <a:p>
            <a:r>
              <a:rPr lang="en-US" dirty="0"/>
              <a:t>Other kernels (similarity measures) exist for: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DB490-6A00-4914-9FEF-164435237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AD4191-4908-4B90-B14E-063D25BFAA54}"/>
              </a:ext>
            </a:extLst>
          </p:cNvPr>
          <p:cNvSpPr/>
          <p:nvPr/>
        </p:nvSpPr>
        <p:spPr>
          <a:xfrm>
            <a:off x="1738132" y="5832187"/>
            <a:ext cx="9313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http://crsouza.com/2010/03/17/kernel-functions-for-machine-learning-applications/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3390A0-8C2E-4471-914C-EE95DF3DE91A}"/>
              </a:ext>
            </a:extLst>
          </p:cNvPr>
          <p:cNvSpPr txBox="1">
            <a:spLocks/>
          </p:cNvSpPr>
          <p:nvPr/>
        </p:nvSpPr>
        <p:spPr>
          <a:xfrm>
            <a:off x="833415" y="3421425"/>
            <a:ext cx="7446985" cy="2111143"/>
          </a:xfrm>
          <a:prstGeom prst="rect">
            <a:avLst/>
          </a:prstGeom>
          <a:ln>
            <a:noFill/>
          </a:ln>
        </p:spPr>
        <p:txBody>
          <a:bodyPr numCol="2"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Documents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Points in graphs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Randomly adding polynomial terms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Geostatistics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Many more</a:t>
            </a:r>
          </a:p>
        </p:txBody>
      </p:sp>
      <p:pic>
        <p:nvPicPr>
          <p:cNvPr id="4098" name="Picture 2" descr="Image result for corn kernel">
            <a:extLst>
              <a:ext uri="{FF2B5EF4-FFF2-40B4-BE49-F238E27FC236}">
                <a16:creationId xmlns:a16="http://schemas.microsoft.com/office/drawing/2014/main" id="{FF2462E6-B416-478D-9369-FD0254448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174" y="2777433"/>
            <a:ext cx="4161667" cy="259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3D52C0-B575-4C2C-BF84-A7F98E467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173" y="2515673"/>
            <a:ext cx="4161667" cy="311723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9DC1D4A-F787-4C2E-9B45-C1D4D37C8C50}"/>
              </a:ext>
            </a:extLst>
          </p:cNvPr>
          <p:cNvGrpSpPr/>
          <p:nvPr/>
        </p:nvGrpSpPr>
        <p:grpSpPr>
          <a:xfrm>
            <a:off x="8266109" y="115276"/>
            <a:ext cx="4037644" cy="656150"/>
            <a:chOff x="8266109" y="115276"/>
            <a:chExt cx="4037644" cy="65615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29F07AE-D3A5-44C8-A1D0-4337FB3854BE}"/>
                    </a:ext>
                  </a:extLst>
                </p:cNvPr>
                <p:cNvSpPr/>
                <p:nvPr/>
              </p:nvSpPr>
              <p:spPr>
                <a:xfrm>
                  <a:off x="8266109" y="400299"/>
                  <a:ext cx="4037644" cy="3711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/>
                    <a:t>Simplified Dual: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−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29F07AE-D3A5-44C8-A1D0-4337FB3854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6109" y="400299"/>
                  <a:ext cx="4037644" cy="371127"/>
                </a:xfrm>
                <a:prstGeom prst="rect">
                  <a:avLst/>
                </a:prstGeom>
                <a:blipFill>
                  <a:blip r:embed="rId4"/>
                  <a:stretch>
                    <a:fillRect l="-151" t="-62295" b="-10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60BB41C-7DC5-419C-9BAD-B2A68F611BF1}"/>
                    </a:ext>
                  </a:extLst>
                </p:cNvPr>
                <p:cNvSpPr/>
                <p:nvPr/>
              </p:nvSpPr>
              <p:spPr>
                <a:xfrm>
                  <a:off x="8469086" y="115276"/>
                  <a:ext cx="3519714" cy="3672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b</m:t>
                      </m:r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</a:rPr>
                    <a:t>: Signed distance</a:t>
                  </a:r>
                  <a:endParaRPr lang="en-US" sz="1600" dirty="0"/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60BB41C-7DC5-419C-9BAD-B2A68F611B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9086" y="115276"/>
                  <a:ext cx="3519714" cy="367280"/>
                </a:xfrm>
                <a:prstGeom prst="rect">
                  <a:avLst/>
                </a:prstGeom>
                <a:blipFill>
                  <a:blip r:embed="rId5"/>
                  <a:stretch>
                    <a:fillRect l="-7785" t="-100000" b="-15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3164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4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6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34DD1-AB26-4F8F-A0C0-A5A58C5EB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valid kernel?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0FA5FF-A62A-45E8-B0EA-37008A28A0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makes a valid kernel?</a:t>
                </a:r>
              </a:p>
              <a:p>
                <a:pPr marL="514350" indent="-514350">
                  <a:buAutoNum type="alphaLcParenR"/>
                </a:pPr>
                <a:r>
                  <a:rPr lang="en-US" dirty="0"/>
                  <a:t>Think of a set of features and compute the inner product post-transformation</a:t>
                </a:r>
              </a:p>
              <a:p>
                <a:pPr marL="514350" indent="-514350">
                  <a:buAutoNum type="alphaLcParenR"/>
                </a:pPr>
                <a:r>
                  <a:rPr lang="en-US" dirty="0"/>
                  <a:t>Find a function so that no matter what points x you feed in, the matrix you build is Positive Semi-Definite (all eigenvalues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1257270" lvl="1" indent="-514350">
                  <a:buAutoNum type="alphaLcParenR"/>
                </a:pPr>
                <a:r>
                  <a:rPr lang="en-US" dirty="0"/>
                  <a:t>This is a Reproducing Kernel Hilbert Space</a:t>
                </a:r>
              </a:p>
              <a:p>
                <a:pPr marL="1257270" lvl="1" indent="-514350">
                  <a:buAutoNum type="alphaLcParenR"/>
                </a:pPr>
                <a:r>
                  <a:rPr lang="en-US" dirty="0"/>
                  <a:t>Don’t ask. </a:t>
                </a:r>
              </a:p>
              <a:p>
                <a:pPr lvl="1" indent="0">
                  <a:buNone/>
                </a:pPr>
                <a:r>
                  <a:rPr lang="en-US" dirty="0"/>
                  <a:t>…Or take ES 201 : 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0FA5FF-A62A-45E8-B0EA-37008A28A0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0" t="-2594" b="-8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11314-B13D-42CB-867D-5D0AFB44E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4B41B0-FCDE-4D7E-AF9E-8A6FFBE857E3}"/>
              </a:ext>
            </a:extLst>
          </p:cNvPr>
          <p:cNvGrpSpPr/>
          <p:nvPr/>
        </p:nvGrpSpPr>
        <p:grpSpPr>
          <a:xfrm>
            <a:off x="8266109" y="115276"/>
            <a:ext cx="4037644" cy="656150"/>
            <a:chOff x="8266109" y="115276"/>
            <a:chExt cx="4037644" cy="65615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306722DA-4238-49AC-A1FA-FD023FFB42AA}"/>
                    </a:ext>
                  </a:extLst>
                </p:cNvPr>
                <p:cNvSpPr/>
                <p:nvPr/>
              </p:nvSpPr>
              <p:spPr>
                <a:xfrm>
                  <a:off x="8266109" y="400299"/>
                  <a:ext cx="4037644" cy="3711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/>
                    <a:t>Simplified Dual: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−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306722DA-4238-49AC-A1FA-FD023FFB42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6109" y="400299"/>
                  <a:ext cx="4037644" cy="371127"/>
                </a:xfrm>
                <a:prstGeom prst="rect">
                  <a:avLst/>
                </a:prstGeom>
                <a:blipFill>
                  <a:blip r:embed="rId3"/>
                  <a:stretch>
                    <a:fillRect l="-151" t="-62295" b="-10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2F18D07-DCFB-4D81-A339-B199FA0109AC}"/>
                    </a:ext>
                  </a:extLst>
                </p:cNvPr>
                <p:cNvSpPr/>
                <p:nvPr/>
              </p:nvSpPr>
              <p:spPr>
                <a:xfrm>
                  <a:off x="8469086" y="115276"/>
                  <a:ext cx="3519714" cy="3672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b</m:t>
                      </m:r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</a:rPr>
                    <a:t>: Signed distance</a:t>
                  </a:r>
                  <a:endParaRPr lang="en-US" sz="1600" dirty="0"/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2F18D07-DCFB-4D81-A339-B199FA0109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9086" y="115276"/>
                  <a:ext cx="3519714" cy="367280"/>
                </a:xfrm>
                <a:prstGeom prst="rect">
                  <a:avLst/>
                </a:prstGeom>
                <a:blipFill>
                  <a:blip r:embed="rId4"/>
                  <a:stretch>
                    <a:fillRect l="-7785" t="-100000" b="-15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229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8F86-02C3-48F7-8387-1B73672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need to </a:t>
            </a:r>
            <a:r>
              <a:rPr lang="en-US" i="1" dirty="0"/>
              <a:t>use</a:t>
            </a:r>
            <a:r>
              <a:rPr lang="en-US" dirty="0"/>
              <a:t> these?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32A08-26C7-49FA-874C-CBB46E2E0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647309"/>
          </a:xfrm>
        </p:spPr>
        <p:txBody>
          <a:bodyPr/>
          <a:lstStyle/>
          <a:p>
            <a:r>
              <a:rPr lang="en-US" dirty="0"/>
              <a:t>Practical kernel advice: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Consider domain-specific kernels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If more features than observations, you probably want linear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If more observations than features, try RBF, but it may be slow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Other practical advice: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SKlearn</a:t>
            </a:r>
            <a:r>
              <a:rPr lang="en-US" dirty="0"/>
              <a:t> points out that its kernel implementation is too slow for &gt;5-10K observations / features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LinearSVC</a:t>
            </a:r>
            <a:r>
              <a:rPr lang="en-US" dirty="0"/>
              <a:t> scales to millions, though no kernels allowed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E77-E793-4026-A04D-B169D19A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DD624D-1A38-422E-97D9-5C1647FFD135}"/>
              </a:ext>
            </a:extLst>
          </p:cNvPr>
          <p:cNvGrpSpPr/>
          <p:nvPr/>
        </p:nvGrpSpPr>
        <p:grpSpPr>
          <a:xfrm>
            <a:off x="8266109" y="115276"/>
            <a:ext cx="4037644" cy="656150"/>
            <a:chOff x="8266109" y="115276"/>
            <a:chExt cx="4037644" cy="65615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206E5F9-D76A-4C3B-B0DB-5F6725336213}"/>
                    </a:ext>
                  </a:extLst>
                </p:cNvPr>
                <p:cNvSpPr/>
                <p:nvPr/>
              </p:nvSpPr>
              <p:spPr>
                <a:xfrm>
                  <a:off x="8266109" y="400299"/>
                  <a:ext cx="4037644" cy="3711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/>
                    <a:t>Simplified Dual: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−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206E5F9-D76A-4C3B-B0DB-5F67253362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6109" y="400299"/>
                  <a:ext cx="4037644" cy="371127"/>
                </a:xfrm>
                <a:prstGeom prst="rect">
                  <a:avLst/>
                </a:prstGeom>
                <a:blipFill>
                  <a:blip r:embed="rId2"/>
                  <a:stretch>
                    <a:fillRect l="-151" t="-62295" b="-10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758A5BD-4D7D-411F-975F-3669C4384175}"/>
                    </a:ext>
                  </a:extLst>
                </p:cNvPr>
                <p:cNvSpPr/>
                <p:nvPr/>
              </p:nvSpPr>
              <p:spPr>
                <a:xfrm>
                  <a:off x="8469086" y="115276"/>
                  <a:ext cx="3519714" cy="3672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b</m:t>
                      </m:r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</a:rPr>
                    <a:t>: Signed distance</a:t>
                  </a:r>
                  <a:endParaRPr lang="en-US" sz="1600" dirty="0"/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758A5BD-4D7D-411F-975F-3669C43841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9086" y="115276"/>
                  <a:ext cx="3519714" cy="367280"/>
                </a:xfrm>
                <a:prstGeom prst="rect">
                  <a:avLst/>
                </a:prstGeom>
                <a:blipFill>
                  <a:blip r:embed="rId3"/>
                  <a:stretch>
                    <a:fillRect l="-7785" t="-100000" b="-15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8914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27C4B-25CD-4926-A29D-A4C4BFA80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3CED8-A9FE-4807-A2E1-22327C110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37D59-BEB8-44CA-B6F3-630B77AC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09D0DA3-BCC6-4BD7-88EC-BC0440DE597C}"/>
              </a:ext>
            </a:extLst>
          </p:cNvPr>
          <p:cNvSpPr txBox="1">
            <a:spLocks/>
          </p:cNvSpPr>
          <p:nvPr/>
        </p:nvSpPr>
        <p:spPr>
          <a:xfrm>
            <a:off x="710370" y="4406903"/>
            <a:ext cx="713316" cy="628084"/>
          </a:xfrm>
          <a:prstGeom prst="rect">
            <a:avLst/>
          </a:prstGeom>
        </p:spPr>
        <p:txBody>
          <a:bodyPr anchor="t"/>
          <a:lstStyle>
            <a:lvl1pPr algn="l" defTabSz="457182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  P</a:t>
            </a:r>
          </a:p>
        </p:txBody>
      </p:sp>
    </p:spTree>
    <p:extLst>
      <p:ext uri="{BB962C8B-B14F-4D97-AF65-F5344CB8AC3E}">
        <p14:creationId xmlns:p14="http://schemas.microsoft.com/office/powerpoint/2010/main" val="36046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BE35-6E22-4B48-A93A-1A35A1F3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9E9D8-14EC-4E2B-92DA-D33DDD55E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F3F3BFA-FEF2-4B43-B493-E285D57B5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7432694" cy="4698109"/>
          </a:xfrm>
        </p:spPr>
        <p:txBody>
          <a:bodyPr/>
          <a:lstStyle/>
          <a:p>
            <a:r>
              <a:rPr lang="en-US" dirty="0"/>
              <a:t>In toto, here’s what should stick: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SVMs define bundles, not boundaries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Convex optimization (here) is a better version of derivative = 0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Lagrangian</a:t>
            </a:r>
            <a:r>
              <a:rPr lang="en-US" dirty="0"/>
              <a:t>, Primal, Dual;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Costs, Demons, Capitalism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SVMs are BOTH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Drawing maximum margin plane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Measuring similarity to and importance of neighbors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Kernels are how we define custom similarity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26814015-296A-4C2D-AE90-1D1E4150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327" y="1470025"/>
            <a:ext cx="3304381" cy="4405842"/>
          </a:xfrm>
          <a:prstGeom prst="rect">
            <a:avLst/>
          </a:prstGeom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61A474E-378B-48DE-BABD-CEAC58EED5A9}"/>
              </a:ext>
            </a:extLst>
          </p:cNvPr>
          <p:cNvGrpSpPr/>
          <p:nvPr/>
        </p:nvGrpSpPr>
        <p:grpSpPr>
          <a:xfrm>
            <a:off x="8266109" y="115276"/>
            <a:ext cx="4037644" cy="656150"/>
            <a:chOff x="8266109" y="115276"/>
            <a:chExt cx="4037644" cy="65615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8E59F04-BF2B-4F7C-A3D7-832EF68C621A}"/>
                    </a:ext>
                  </a:extLst>
                </p:cNvPr>
                <p:cNvSpPr/>
                <p:nvPr/>
              </p:nvSpPr>
              <p:spPr>
                <a:xfrm>
                  <a:off x="8266109" y="400299"/>
                  <a:ext cx="4037644" cy="3711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/>
                    <a:t>Simplified Dual: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−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8E59F04-BF2B-4F7C-A3D7-832EF68C62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6109" y="400299"/>
                  <a:ext cx="4037644" cy="371127"/>
                </a:xfrm>
                <a:prstGeom prst="rect">
                  <a:avLst/>
                </a:prstGeom>
                <a:blipFill>
                  <a:blip r:embed="rId3"/>
                  <a:stretch>
                    <a:fillRect l="-151" t="-62295" b="-10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B60C8C1-6192-48BA-BD1A-6E17653218A7}"/>
                    </a:ext>
                  </a:extLst>
                </p:cNvPr>
                <p:cNvSpPr/>
                <p:nvPr/>
              </p:nvSpPr>
              <p:spPr>
                <a:xfrm>
                  <a:off x="8469086" y="115276"/>
                  <a:ext cx="3519714" cy="3672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b</m:t>
                      </m:r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</a:rPr>
                    <a:t>: Signed distance</a:t>
                  </a:r>
                  <a:endParaRPr lang="en-US" sz="160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B60C8C1-6192-48BA-BD1A-6E17653218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9086" y="115276"/>
                  <a:ext cx="3519714" cy="367280"/>
                </a:xfrm>
                <a:prstGeom prst="rect">
                  <a:avLst/>
                </a:prstGeom>
                <a:blipFill>
                  <a:blip r:embed="rId4"/>
                  <a:stretch>
                    <a:fillRect l="-7785" t="-100000" b="-15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770666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11089-B9DF-48DF-ADDC-79146FB0F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ED904-E8FD-4DC6-89F0-28390B7D5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16641"/>
          </a:xfrm>
        </p:spPr>
        <p:txBody>
          <a:bodyPr/>
          <a:lstStyle/>
          <a:p>
            <a:endParaRPr lang="en-US" sz="4000" b="1" dirty="0"/>
          </a:p>
          <a:p>
            <a:r>
              <a:rPr lang="en-US" sz="3600" b="1" dirty="0"/>
              <a:t>Q: What does logistic regression think of LDA/QDA?</a:t>
            </a:r>
          </a:p>
          <a:p>
            <a:endParaRPr lang="en-US" sz="3600" b="1" dirty="0"/>
          </a:p>
          <a:p>
            <a:r>
              <a:rPr lang="en-US" sz="3600" b="1" dirty="0"/>
              <a:t>A: What does KNN think of SVMs?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AA4BC-8218-4CFD-AE84-F7F7E855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13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88379-4444-47B7-9544-FF17D4BD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 is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33130-5FAC-4DDD-875A-378A5A4F7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6515652" cy="4884375"/>
          </a:xfrm>
        </p:spPr>
        <p:txBody>
          <a:bodyPr/>
          <a:lstStyle/>
          <a:p>
            <a:r>
              <a:rPr lang="en-US" dirty="0"/>
              <a:t>SVMs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Only predict the final class, not the probability of each class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Make no assumptions about the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Still work well with large numbers of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16155-07E1-4620-8AFA-5DE3DEF63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899A49-FCDB-4CFD-9C2C-46C95BC04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834" y="1314007"/>
            <a:ext cx="3663282" cy="48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0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26708-FC6A-4B62-B2A1-C1209F59B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DB684-4A4C-4A46-9240-5402FCE42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I: Get comfy with the key expressions and concepts</a:t>
            </a:r>
          </a:p>
          <a:p>
            <a:pPr lvl="1" indent="0">
              <a:buNone/>
            </a:pPr>
            <a:r>
              <a:rPr lang="en-US" dirty="0"/>
              <a:t>		</a:t>
            </a:r>
            <a:r>
              <a:rPr lang="en-US" sz="2000" dirty="0"/>
              <a:t>Bundles, signed distance, class-based distance 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II: Extract the highlights of SVMs from the loss function </a:t>
            </a:r>
          </a:p>
          <a:p>
            <a:r>
              <a:rPr lang="en-US" dirty="0"/>
              <a:t>			</a:t>
            </a:r>
            <a:r>
              <a:rPr lang="en-US" sz="2000" dirty="0"/>
              <a:t>Only certain observations matter; effects of the C parameter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III: Derivation of the primal and dual problems, fulfilling the promises from Part II</a:t>
            </a:r>
          </a:p>
          <a:p>
            <a:r>
              <a:rPr lang="en-US" dirty="0"/>
              <a:t>			</a:t>
            </a:r>
            <a:r>
              <a:rPr lang="en-US" sz="2000" dirty="0" err="1"/>
              <a:t>Lagrangian</a:t>
            </a:r>
            <a:r>
              <a:rPr lang="en-US" sz="2000" dirty="0"/>
              <a:t>, Piramal/Dual games, KKT conditions as souped-up “derivative=0”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IV: Interpret the dual problem and see SVMs in a new way</a:t>
            </a:r>
          </a:p>
          <a:p>
            <a:pPr lvl="1" indent="0">
              <a:buNone/>
            </a:pPr>
            <a:r>
              <a:rPr lang="en-US" b="1" dirty="0"/>
              <a:t>		</a:t>
            </a:r>
            <a:r>
              <a:rPr lang="en-US" dirty="0"/>
              <a:t>SVMs can be seen as an advanced neighbors-style algorithm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FE24E-2C54-4D41-8B42-D02B92A53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2A09F8-BC25-4A7D-A9AC-2381E8A82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87" r="1263"/>
          <a:stretch/>
        </p:blipFill>
        <p:spPr>
          <a:xfrm>
            <a:off x="1428756" y="1719246"/>
            <a:ext cx="776935" cy="366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5FED64-E02C-4A78-AE9B-6016411A11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87" r="1263"/>
          <a:stretch/>
        </p:blipFill>
        <p:spPr>
          <a:xfrm>
            <a:off x="1428755" y="2739747"/>
            <a:ext cx="776935" cy="366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65FA21-84AA-480D-B970-E6BDB73E26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87" r="1263"/>
          <a:stretch/>
        </p:blipFill>
        <p:spPr>
          <a:xfrm>
            <a:off x="1428754" y="4136859"/>
            <a:ext cx="776935" cy="366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80E300-AA2B-49C6-B43E-08EA6BCD5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87" r="1263"/>
          <a:stretch/>
        </p:blipFill>
        <p:spPr>
          <a:xfrm>
            <a:off x="1428756" y="5203407"/>
            <a:ext cx="776935" cy="3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5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27C4B-25CD-4926-A29D-A4C4BFA80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3CED8-A9FE-4807-A2E1-22327C110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37D59-BEB8-44CA-B6F3-630B77AC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09D0DA3-BCC6-4BD7-88EC-BC0440DE597C}"/>
              </a:ext>
            </a:extLst>
          </p:cNvPr>
          <p:cNvSpPr txBox="1">
            <a:spLocks/>
          </p:cNvSpPr>
          <p:nvPr/>
        </p:nvSpPr>
        <p:spPr>
          <a:xfrm>
            <a:off x="710370" y="4406903"/>
            <a:ext cx="713316" cy="628084"/>
          </a:xfrm>
          <a:prstGeom prst="rect">
            <a:avLst/>
          </a:prstGeom>
        </p:spPr>
        <p:txBody>
          <a:bodyPr anchor="t"/>
          <a:lstStyle>
            <a:lvl1pPr algn="l" defTabSz="457182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  P</a:t>
            </a:r>
          </a:p>
        </p:txBody>
      </p:sp>
    </p:spTree>
    <p:extLst>
      <p:ext uri="{BB962C8B-B14F-4D97-AF65-F5344CB8AC3E}">
        <p14:creationId xmlns:p14="http://schemas.microsoft.com/office/powerpoint/2010/main" val="92913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21D03-BA53-4487-9B99-91A3C4936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 I: 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F41BE-97E6-4815-9A96-449DB46E8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Like Logistic regression, SVMs set three parameters: </a:t>
            </a:r>
            <a:br>
              <a:rPr lang="en-US" dirty="0"/>
            </a:br>
            <a:r>
              <a:rPr lang="en-US" dirty="0"/>
              <a:t>a weight on each feature (w1 and w2) and an intercept (b)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This is MORE than we need to define a line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So what are we really defining?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41788-4D23-4A73-99E3-EE1CE9C6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9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0F246A-B0EE-4026-845F-7AA45D3DC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3288901"/>
            <a:ext cx="11001375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65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a_template" id="{0AFD6BA7-B61A-7D41-8908-7B4B78340F6A}" vid="{597147FF-0FC3-AD43-965A-DDFE9BDB59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11730</TotalTime>
  <Words>4157</Words>
  <Application>Microsoft Office PowerPoint</Application>
  <PresentationFormat>Widescreen</PresentationFormat>
  <Paragraphs>673</Paragraphs>
  <Slides>59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Cambria Math</vt:lpstr>
      <vt:lpstr>Karla</vt:lpstr>
      <vt:lpstr>GEC_template</vt:lpstr>
      <vt:lpstr>A Section 9: Support Vector Machines Prepared &amp; Presented by Will Claybaugh</vt:lpstr>
      <vt:lpstr>What do you get when you cross an elephant and a rhino?</vt:lpstr>
      <vt:lpstr>What do you get when you cross an elephant and a rhino?</vt:lpstr>
      <vt:lpstr>PowerPoint Presentation</vt:lpstr>
      <vt:lpstr>Anyone take the old SATs?</vt:lpstr>
      <vt:lpstr>Less is More</vt:lpstr>
      <vt:lpstr>Our Path</vt:lpstr>
      <vt:lpstr>  review</vt:lpstr>
      <vt:lpstr>Act I: Setting</vt:lpstr>
      <vt:lpstr>Key Concept #1</vt:lpstr>
      <vt:lpstr>Live Demo</vt:lpstr>
      <vt:lpstr>Key Concept #2</vt:lpstr>
      <vt:lpstr>PowerPoint Presentation</vt:lpstr>
      <vt:lpstr>Kernels</vt:lpstr>
      <vt:lpstr>Recap</vt:lpstr>
      <vt:lpstr>Loss Functions</vt:lpstr>
      <vt:lpstr>Hinge Loss</vt:lpstr>
      <vt:lpstr>Loss</vt:lpstr>
      <vt:lpstr>Act II: Loss</vt:lpstr>
      <vt:lpstr>The Loss Function</vt:lpstr>
      <vt:lpstr>Live Demo</vt:lpstr>
      <vt:lpstr>Observations</vt:lpstr>
      <vt:lpstr>What to watch for</vt:lpstr>
      <vt:lpstr>Math</vt:lpstr>
      <vt:lpstr>Author’s Proof</vt:lpstr>
      <vt:lpstr>Optimization</vt:lpstr>
      <vt:lpstr>Yeah, ‘hypothetically’…</vt:lpstr>
      <vt:lpstr>Lagrange Multipliers</vt:lpstr>
      <vt:lpstr>Doom</vt:lpstr>
      <vt:lpstr>Primal scream</vt:lpstr>
      <vt:lpstr>PowerPoint Presentation</vt:lpstr>
      <vt:lpstr>The Dual</vt:lpstr>
      <vt:lpstr>KKT Conditions</vt:lpstr>
      <vt:lpstr>That was… mostly Econ</vt:lpstr>
      <vt:lpstr>That was… mostly Econ</vt:lpstr>
      <vt:lpstr>The Last Math</vt:lpstr>
      <vt:lpstr>The first rule of KKT is</vt:lpstr>
      <vt:lpstr>The second rule of KKT is</vt:lpstr>
      <vt:lpstr>The third rule of KKT is</vt:lpstr>
      <vt:lpstr>PowerPoint Presentation</vt:lpstr>
      <vt:lpstr>The Hardest Part… Is Cleaning Up</vt:lpstr>
      <vt:lpstr>The Hardest Part… Is Cleaning Up</vt:lpstr>
      <vt:lpstr>The Hardest Part… Is Cleaning Up</vt:lpstr>
      <vt:lpstr>The Hardest Part… Is Cleaning Up</vt:lpstr>
      <vt:lpstr>What it Means</vt:lpstr>
      <vt:lpstr>Tune Back In Now</vt:lpstr>
      <vt:lpstr>What Support Looks Like</vt:lpstr>
      <vt:lpstr>PowerPoint Presentation</vt:lpstr>
      <vt:lpstr>PowerPoint Presentation</vt:lpstr>
      <vt:lpstr>Kernels</vt:lpstr>
      <vt:lpstr>Kernels</vt:lpstr>
      <vt:lpstr>Kernels</vt:lpstr>
      <vt:lpstr>Example kernel: RBF</vt:lpstr>
      <vt:lpstr>Kurtz, Sanders, Mustard, and Mustang</vt:lpstr>
      <vt:lpstr>What makes a valid kernel?</vt:lpstr>
      <vt:lpstr>What if I need to use these?</vt:lpstr>
      <vt:lpstr>  review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William Claybaugh</cp:lastModifiedBy>
  <cp:revision>455</cp:revision>
  <cp:lastPrinted>2018-11-19T17:50:44Z</cp:lastPrinted>
  <dcterms:created xsi:type="dcterms:W3CDTF">2018-07-11T02:31:23Z</dcterms:created>
  <dcterms:modified xsi:type="dcterms:W3CDTF">2018-11-28T21:04:26Z</dcterms:modified>
</cp:coreProperties>
</file>